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7"/>
  </p:notesMasterIdLst>
  <p:handoutMasterIdLst>
    <p:handoutMasterId r:id="rId18"/>
  </p:handoutMasterIdLst>
  <p:sldIdLst>
    <p:sldId id="256" r:id="rId2"/>
    <p:sldId id="338" r:id="rId3"/>
    <p:sldId id="348" r:id="rId4"/>
    <p:sldId id="347" r:id="rId5"/>
    <p:sldId id="350" r:id="rId6"/>
    <p:sldId id="357" r:id="rId7"/>
    <p:sldId id="358" r:id="rId8"/>
    <p:sldId id="352" r:id="rId9"/>
    <p:sldId id="355" r:id="rId10"/>
    <p:sldId id="351" r:id="rId11"/>
    <p:sldId id="361" r:id="rId12"/>
    <p:sldId id="353" r:id="rId13"/>
    <p:sldId id="360" r:id="rId14"/>
    <p:sldId id="359" r:id="rId15"/>
    <p:sldId id="334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MS PGothic" panose="020B0600070205080204" pitchFamily="34" charset="-128"/>
      <p:regular r:id="rId27"/>
    </p:embeddedFont>
    <p:embeddedFont>
      <p:font typeface="Cambria Math" panose="02040503050406030204" pitchFamily="18" charset="0"/>
      <p:regular r:id="rId2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8"/>
            <p14:sldId id="348"/>
            <p14:sldId id="347"/>
            <p14:sldId id="350"/>
            <p14:sldId id="357"/>
            <p14:sldId id="358"/>
            <p14:sldId id="352"/>
            <p14:sldId id="355"/>
            <p14:sldId id="351"/>
            <p14:sldId id="361"/>
            <p14:sldId id="353"/>
            <p14:sldId id="360"/>
            <p14:sldId id="359"/>
            <p14:sldId id="33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CF02"/>
    <a:srgbClr val="93C356"/>
    <a:srgbClr val="9FD6FF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12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16.10.2020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16.10.2020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2988639"/>
            <a:ext cx="80224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Networks </a:t>
            </a:r>
          </a:p>
          <a:p>
            <a:pPr eaLnBrk="1" hangingPunct="1">
              <a:defRPr/>
            </a:pP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Steffen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Seitz,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Marvin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Arnold &amp; Markus Fritzsche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26" Type="http://schemas.openxmlformats.org/officeDocument/2006/relationships/image" Target="../media/image41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25" Type="http://schemas.openxmlformats.org/officeDocument/2006/relationships/image" Target="../media/image6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24" Type="http://schemas.openxmlformats.org/officeDocument/2006/relationships/image" Target="../media/image66.png"/><Relationship Id="rId5" Type="http://schemas.openxmlformats.org/officeDocument/2006/relationships/tags" Target="../tags/tag15.xml"/><Relationship Id="rId23" Type="http://schemas.openxmlformats.org/officeDocument/2006/relationships/image" Target="../media/image65.png"/><Relationship Id="rId10" Type="http://schemas.openxmlformats.org/officeDocument/2006/relationships/image" Target="../media/image28.png"/><Relationship Id="rId4" Type="http://schemas.openxmlformats.org/officeDocument/2006/relationships/tags" Target="../tags/tag14.xml"/><Relationship Id="rId9" Type="http://schemas.openxmlformats.org/officeDocument/2006/relationships/image" Target="../media/image40.PNG"/><Relationship Id="rId22" Type="http://schemas.openxmlformats.org/officeDocument/2006/relationships/image" Target="../media/image64.png"/><Relationship Id="rId27" Type="http://schemas.openxmlformats.org/officeDocument/2006/relationships/image" Target="../media/image42.png"/><Relationship Id="rId30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9.xml"/><Relationship Id="rId7" Type="http://schemas.openxmlformats.org/officeDocument/2006/relationships/image" Target="../media/image2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1.mp4"/><Relationship Id="rId7" Type="http://schemas.openxmlformats.org/officeDocument/2006/relationships/image" Target="../media/image46.png"/><Relationship Id="rId2" Type="http://schemas.openxmlformats.org/officeDocument/2006/relationships/video" Target="NULL" TargetMode="Externa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5" Type="http://schemas.openxmlformats.org/officeDocument/2006/relationships/image" Target="../media/image43.gif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8" Type="http://schemas.openxmlformats.org/officeDocument/2006/relationships/image" Target="../media/image99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2.png"/><Relationship Id="rId15" Type="http://schemas.openxmlformats.org/officeDocument/2006/relationships/image" Target="../media/image109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tags" Target="../tags/tag3.xml"/><Relationship Id="rId42" Type="http://schemas.openxmlformats.org/officeDocument/2006/relationships/image" Target="../media/image84.png"/><Relationship Id="rId47" Type="http://schemas.openxmlformats.org/officeDocument/2006/relationships/image" Target="../media/image105.png"/><Relationship Id="rId34" Type="http://schemas.openxmlformats.org/officeDocument/2006/relationships/image" Target="../media/image43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46" Type="http://schemas.openxmlformats.org/officeDocument/2006/relationships/image" Target="../media/image104.png"/><Relationship Id="rId38" Type="http://schemas.openxmlformats.org/officeDocument/2006/relationships/image" Target="../media/image80.png"/><Relationship Id="rId2" Type="http://schemas.openxmlformats.org/officeDocument/2006/relationships/tags" Target="../tags/tag2.xml"/><Relationship Id="rId41" Type="http://schemas.openxmlformats.org/officeDocument/2006/relationships/image" Target="../media/image83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24" Type="http://schemas.openxmlformats.org/officeDocument/2006/relationships/image" Target="../media/image34.png"/><Relationship Id="rId45" Type="http://schemas.openxmlformats.org/officeDocument/2006/relationships/image" Target="../media/image29.gif"/><Relationship Id="rId40" Type="http://schemas.openxmlformats.org/officeDocument/2006/relationships/image" Target="../media/image82.png"/><Relationship Id="rId5" Type="http://schemas.openxmlformats.org/officeDocument/2006/relationships/tags" Target="../tags/tag5.xml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24.PNG"/><Relationship Id="rId44" Type="http://schemas.openxmlformats.org/officeDocument/2006/relationships/image" Target="../media/image85.png"/><Relationship Id="rId4" Type="http://schemas.openxmlformats.org/officeDocument/2006/relationships/tags" Target="../tags/tag4.xml"/><Relationship Id="rId9" Type="http://schemas.openxmlformats.org/officeDocument/2006/relationships/image" Target="../media/image14.PNG"/><Relationship Id="rId14" Type="http://schemas.openxmlformats.org/officeDocument/2006/relationships/image" Target="../media/image15.PNG"/><Relationship Id="rId43" Type="http://schemas.openxmlformats.org/officeDocument/2006/relationships/image" Target="../media/image28.png"/><Relationship Id="rId22" Type="http://schemas.openxmlformats.org/officeDocument/2006/relationships/image" Target="../media/image32.png"/><Relationship Id="rId35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tags" Target="../tags/tag8.xml"/><Relationship Id="rId7" Type="http://schemas.openxmlformats.org/officeDocument/2006/relationships/image" Target="../media/image30.png"/><Relationship Id="rId12" Type="http://schemas.openxmlformats.org/officeDocument/2006/relationships/image" Target="../media/image75.png"/><Relationship Id="rId2" Type="http://schemas.openxmlformats.org/officeDocument/2006/relationships/tags" Target="../tags/tag7.xml"/><Relationship Id="rId16" Type="http://schemas.openxmlformats.org/officeDocument/2006/relationships/image" Target="../media/image38.png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4.png"/><Relationship Id="rId5" Type="http://schemas.openxmlformats.org/officeDocument/2006/relationships/tags" Target="../tags/tag10.xml"/><Relationship Id="rId15" Type="http://schemas.openxmlformats.org/officeDocument/2006/relationships/image" Target="../media/image36.png"/><Relationship Id="rId10" Type="http://schemas.openxmlformats.org/officeDocument/2006/relationships/image" Target="../media/image73.png"/><Relationship Id="rId4" Type="http://schemas.openxmlformats.org/officeDocument/2006/relationships/tags" Target="../tags/tag9.xml"/><Relationship Id="rId9" Type="http://schemas.openxmlformats.org/officeDocument/2006/relationships/image" Target="../media/image33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89" y="245706"/>
            <a:ext cx="4247964" cy="2297587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50" y="416497"/>
            <a:ext cx="3784189" cy="2064103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1505034" y="1349523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pic>
        <p:nvPicPr>
          <p:cNvPr id="54" name="Grafik 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41" y="1408565"/>
            <a:ext cx="594554" cy="102509"/>
          </a:xfrm>
          <a:prstGeom prst="rect">
            <a:avLst/>
          </a:prstGeom>
        </p:spPr>
      </p:pic>
      <p:sp>
        <p:nvSpPr>
          <p:cNvPr id="55" name="Rechteck 54"/>
          <p:cNvSpPr/>
          <p:nvPr/>
        </p:nvSpPr>
        <p:spPr>
          <a:xfrm>
            <a:off x="5523954" y="1270065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pic>
        <p:nvPicPr>
          <p:cNvPr id="56" name="Grafik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954" y="1329107"/>
            <a:ext cx="594554" cy="102509"/>
          </a:xfrm>
          <a:prstGeom prst="rect">
            <a:avLst/>
          </a:prstGeom>
        </p:spPr>
      </p:pic>
      <p:sp>
        <p:nvSpPr>
          <p:cNvPr id="57" name="Rechteck 56"/>
          <p:cNvSpPr/>
          <p:nvPr/>
        </p:nvSpPr>
        <p:spPr>
          <a:xfrm>
            <a:off x="2579454" y="2229923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sp>
        <p:nvSpPr>
          <p:cNvPr id="61" name="Rechteck 60"/>
          <p:cNvSpPr/>
          <p:nvPr/>
        </p:nvSpPr>
        <p:spPr>
          <a:xfrm>
            <a:off x="4978001" y="2078263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sp>
        <p:nvSpPr>
          <p:cNvPr id="62" name="Rechteck 61"/>
          <p:cNvSpPr/>
          <p:nvPr/>
        </p:nvSpPr>
        <p:spPr>
          <a:xfrm>
            <a:off x="6521229" y="2216762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sp>
        <p:nvSpPr>
          <p:cNvPr id="63" name="Rechteck 62"/>
          <p:cNvSpPr/>
          <p:nvPr/>
        </p:nvSpPr>
        <p:spPr>
          <a:xfrm>
            <a:off x="9285488" y="2105324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/>
              <p:cNvSpPr/>
              <p:nvPr/>
            </p:nvSpPr>
            <p:spPr>
              <a:xfrm>
                <a:off x="4643617" y="2045257"/>
                <a:ext cx="525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Rechteck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17" y="2045257"/>
                <a:ext cx="52552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/>
              <p:cNvSpPr/>
              <p:nvPr/>
            </p:nvSpPr>
            <p:spPr>
              <a:xfrm>
                <a:off x="3124460" y="2158410"/>
                <a:ext cx="5308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460" y="2158410"/>
                <a:ext cx="53085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/>
              <p:cNvSpPr/>
              <p:nvPr/>
            </p:nvSpPr>
            <p:spPr>
              <a:xfrm>
                <a:off x="8918836" y="2124429"/>
                <a:ext cx="525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Rechteck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836" y="2124429"/>
                <a:ext cx="52552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/>
              <p:cNvSpPr/>
              <p:nvPr/>
            </p:nvSpPr>
            <p:spPr>
              <a:xfrm>
                <a:off x="7399679" y="2237582"/>
                <a:ext cx="5308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Rechteck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679" y="2237582"/>
                <a:ext cx="53085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hteck 67"/>
          <p:cNvSpPr/>
          <p:nvPr/>
        </p:nvSpPr>
        <p:spPr>
          <a:xfrm>
            <a:off x="4007508" y="2868453"/>
            <a:ext cx="3589631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sz="2000" b="1" dirty="0" err="1" smtClean="0"/>
              <a:t>Initialisation</a:t>
            </a:r>
            <a:r>
              <a:rPr lang="en-US" sz="2000" b="1" dirty="0" smtClean="0"/>
              <a:t> matters!</a:t>
            </a:r>
            <a:endParaRPr lang="en-US" sz="2000" b="1" dirty="0"/>
          </a:p>
        </p:txBody>
      </p:sp>
      <p:sp>
        <p:nvSpPr>
          <p:cNvPr id="69" name="Rechteck 68"/>
          <p:cNvSpPr/>
          <p:nvPr/>
        </p:nvSpPr>
        <p:spPr>
          <a:xfrm>
            <a:off x="-320186" y="5714757"/>
            <a:ext cx="2899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buNone/>
            </a:pPr>
            <a:r>
              <a:rPr lang="en-US" dirty="0" smtClean="0"/>
              <a:t>n … Number of Neurons</a:t>
            </a:r>
            <a:endParaRPr lang="en-US" dirty="0"/>
          </a:p>
        </p:txBody>
      </p:sp>
      <p:pic>
        <p:nvPicPr>
          <p:cNvPr id="70" name="Grafik 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03" y="3995423"/>
            <a:ext cx="1352869" cy="251429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03" y="4321828"/>
            <a:ext cx="1054587" cy="25142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411772" y="3619090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smtClean="0"/>
              <a:t>“</a:t>
            </a:r>
            <a:r>
              <a:rPr lang="en-US" sz="1800" i="1" dirty="0" err="1" smtClean="0"/>
              <a:t>Glorot</a:t>
            </a:r>
            <a:r>
              <a:rPr lang="en-US" sz="1800" i="1" dirty="0" smtClean="0"/>
              <a:t>” </a:t>
            </a:r>
            <a:r>
              <a:rPr lang="en-US" sz="1800" i="1" dirty="0" err="1" smtClean="0"/>
              <a:t>init</a:t>
            </a:r>
            <a:r>
              <a:rPr lang="en-US" sz="1800" i="1" dirty="0" smtClean="0"/>
              <a:t>:</a:t>
            </a:r>
            <a:endParaRPr lang="de-DE" dirty="0"/>
          </a:p>
        </p:txBody>
      </p:sp>
      <p:pic>
        <p:nvPicPr>
          <p:cNvPr id="73" name="Grafik 7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78" y="4002935"/>
            <a:ext cx="1352869" cy="251429"/>
          </a:xfrm>
          <a:prstGeom prst="rect">
            <a:avLst/>
          </a:prstGeom>
        </p:spPr>
      </p:pic>
      <p:sp>
        <p:nvSpPr>
          <p:cNvPr id="76" name="Rechteck 75"/>
          <p:cNvSpPr/>
          <p:nvPr/>
        </p:nvSpPr>
        <p:spPr>
          <a:xfrm>
            <a:off x="7775490" y="3988422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/>
              <p:cNvSpPr/>
              <p:nvPr/>
            </p:nvSpPr>
            <p:spPr>
              <a:xfrm>
                <a:off x="7827339" y="3942255"/>
                <a:ext cx="5793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2/</m:t>
                      </m:r>
                      <m:r>
                        <a:rPr lang="de-DE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5" name="Rechteck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339" y="3942255"/>
                <a:ext cx="579326" cy="369332"/>
              </a:xfrm>
              <a:prstGeom prst="rect">
                <a:avLst/>
              </a:prstGeom>
              <a:blipFill>
                <a:blip r:embed="rId3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hteck 76"/>
          <p:cNvSpPr/>
          <p:nvPr/>
        </p:nvSpPr>
        <p:spPr>
          <a:xfrm>
            <a:off x="6817623" y="3657344"/>
            <a:ext cx="1689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smtClean="0"/>
              <a:t>“He” </a:t>
            </a:r>
            <a:r>
              <a:rPr lang="en-US" sz="1800" i="1" dirty="0" err="1" smtClean="0"/>
              <a:t>init</a:t>
            </a:r>
            <a:r>
              <a:rPr lang="en-US" sz="1800" i="1" dirty="0" smtClean="0"/>
              <a:t> (</a:t>
            </a:r>
            <a:r>
              <a:rPr lang="en-US" sz="1800" i="1" dirty="0" err="1" smtClean="0"/>
              <a:t>Relu</a:t>
            </a:r>
            <a:r>
              <a:rPr lang="en-US" sz="1800" i="1" dirty="0" smtClean="0"/>
              <a:t>):</a:t>
            </a:r>
            <a:endParaRPr lang="de-DE" dirty="0"/>
          </a:p>
        </p:txBody>
      </p:sp>
      <p:pic>
        <p:nvPicPr>
          <p:cNvPr id="78" name="Grafik 7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78" y="4311587"/>
            <a:ext cx="1054587" cy="251429"/>
          </a:xfrm>
          <a:prstGeom prst="rect">
            <a:avLst/>
          </a:prstGeom>
        </p:spPr>
      </p:pic>
      <p:sp>
        <p:nvSpPr>
          <p:cNvPr id="79" name="Rechteck 78"/>
          <p:cNvSpPr/>
          <p:nvPr/>
        </p:nvSpPr>
        <p:spPr>
          <a:xfrm>
            <a:off x="4925672" y="4786606"/>
            <a:ext cx="2005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smtClean="0"/>
              <a:t>Bias is set to zero.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37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Neuron Saturation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8" y="1723237"/>
            <a:ext cx="4258671" cy="41815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00081" y="1239264"/>
            <a:ext cx="482995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chain</a:t>
            </a:r>
            <a:r>
              <a:rPr lang="de-DE" dirty="0" smtClean="0"/>
              <a:t> </a:t>
            </a:r>
            <a:r>
              <a:rPr lang="de-DE" dirty="0" err="1" smtClean="0"/>
              <a:t>rule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 update </a:t>
            </a:r>
            <a:r>
              <a:rPr lang="de-DE" dirty="0" err="1" smtClean="0"/>
              <a:t>is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93" y="2532962"/>
            <a:ext cx="1584176" cy="25472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415857" y="2472374"/>
            <a:ext cx="1234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</a:t>
            </a:r>
            <a:r>
              <a:rPr lang="de-DE" sz="1600" dirty="0" err="1" smtClean="0"/>
              <a:t>Sigmoid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sp>
        <p:nvSpPr>
          <p:cNvPr id="14" name="Rechteck 13"/>
          <p:cNvSpPr/>
          <p:nvPr/>
        </p:nvSpPr>
        <p:spPr>
          <a:xfrm>
            <a:off x="2084204" y="1653465"/>
            <a:ext cx="667231" cy="2345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161418" y="2498713"/>
            <a:ext cx="527620" cy="2345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Grafik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23" y="2280236"/>
            <a:ext cx="1584176" cy="254726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7038531" y="1699215"/>
            <a:ext cx="864096" cy="411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29" y="871425"/>
            <a:ext cx="2896722" cy="1899265"/>
          </a:xfrm>
          <a:prstGeom prst="rect">
            <a:avLst/>
          </a:prstGeom>
        </p:spPr>
      </p:pic>
      <p:cxnSp>
        <p:nvCxnSpPr>
          <p:cNvPr id="24" name="Gerade Verbindung mit Pfeil 23"/>
          <p:cNvCxnSpPr/>
          <p:nvPr/>
        </p:nvCxnSpPr>
        <p:spPr>
          <a:xfrm flipH="1">
            <a:off x="8969293" y="1049415"/>
            <a:ext cx="136011" cy="178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H="1">
            <a:off x="8725507" y="1064933"/>
            <a:ext cx="136011" cy="178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Verbinder 25"/>
          <p:cNvSpPr/>
          <p:nvPr/>
        </p:nvSpPr>
        <p:spPr>
          <a:xfrm flipV="1">
            <a:off x="9201746" y="1026555"/>
            <a:ext cx="46888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27" name="Smiley 26"/>
          <p:cNvSpPr/>
          <p:nvPr/>
        </p:nvSpPr>
        <p:spPr>
          <a:xfrm>
            <a:off x="8775112" y="1335990"/>
            <a:ext cx="445967" cy="400307"/>
          </a:xfrm>
          <a:prstGeom prst="smileyFace">
            <a:avLst>
              <a:gd name="adj" fmla="val -465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/>
          <p:cNvCxnSpPr/>
          <p:nvPr/>
        </p:nvCxnSpPr>
        <p:spPr>
          <a:xfrm flipV="1">
            <a:off x="7299558" y="2293415"/>
            <a:ext cx="170816" cy="43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7051043" y="2346521"/>
            <a:ext cx="196347" cy="71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ssdiagramm: Verbinder 29"/>
          <p:cNvSpPr/>
          <p:nvPr/>
        </p:nvSpPr>
        <p:spPr>
          <a:xfrm flipV="1">
            <a:off x="6956436" y="2360300"/>
            <a:ext cx="46888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Smiley 30"/>
          <p:cNvSpPr/>
          <p:nvPr/>
        </p:nvSpPr>
        <p:spPr>
          <a:xfrm>
            <a:off x="7024407" y="1855193"/>
            <a:ext cx="445967" cy="400307"/>
          </a:xfrm>
          <a:prstGeom prst="smileyFace">
            <a:avLst>
              <a:gd name="adj" fmla="val -465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95" y="2787688"/>
            <a:ext cx="2625990" cy="2028204"/>
          </a:xfrm>
          <a:prstGeom prst="rect">
            <a:avLst/>
          </a:prstGeom>
        </p:spPr>
      </p:pic>
      <p:cxnSp>
        <p:nvCxnSpPr>
          <p:cNvPr id="33" name="Gerade Verbindung mit Pfeil 32"/>
          <p:cNvCxnSpPr/>
          <p:nvPr/>
        </p:nvCxnSpPr>
        <p:spPr>
          <a:xfrm>
            <a:off x="7773286" y="3842146"/>
            <a:ext cx="1569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ussdiagramm: Verbinder 33"/>
          <p:cNvSpPr/>
          <p:nvPr/>
        </p:nvSpPr>
        <p:spPr>
          <a:xfrm flipV="1">
            <a:off x="7669294" y="3840299"/>
            <a:ext cx="46888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Smiley 34"/>
          <p:cNvSpPr/>
          <p:nvPr/>
        </p:nvSpPr>
        <p:spPr>
          <a:xfrm>
            <a:off x="7455760" y="3180151"/>
            <a:ext cx="472887" cy="490209"/>
          </a:xfrm>
          <a:prstGeom prst="smileyFace">
            <a:avLst>
              <a:gd name="adj" fmla="val -465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Smiley 35"/>
          <p:cNvSpPr/>
          <p:nvPr/>
        </p:nvSpPr>
        <p:spPr>
          <a:xfrm>
            <a:off x="9010138" y="3199647"/>
            <a:ext cx="468052" cy="472001"/>
          </a:xfrm>
          <a:prstGeom prst="smileyFac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lussdiagramm: Verbinder 36"/>
          <p:cNvSpPr/>
          <p:nvPr/>
        </p:nvSpPr>
        <p:spPr>
          <a:xfrm flipV="1">
            <a:off x="9034083" y="3091830"/>
            <a:ext cx="46888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 Verbindung mit Pfeil 37"/>
          <p:cNvCxnSpPr/>
          <p:nvPr/>
        </p:nvCxnSpPr>
        <p:spPr>
          <a:xfrm flipH="1">
            <a:off x="8587612" y="3180151"/>
            <a:ext cx="333419" cy="2401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900081" y="3307870"/>
            <a:ext cx="482995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neuron</a:t>
            </a:r>
            <a:r>
              <a:rPr lang="de-DE" dirty="0" smtClean="0"/>
              <a:t> </a:t>
            </a:r>
            <a:r>
              <a:rPr lang="de-DE" dirty="0" err="1" smtClean="0"/>
              <a:t>get‘s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large (</a:t>
            </a:r>
            <a:r>
              <a:rPr lang="de-DE" dirty="0" err="1" smtClean="0"/>
              <a:t>Sigmoid</a:t>
            </a:r>
            <a:r>
              <a:rPr lang="de-DE" dirty="0" smtClean="0"/>
              <a:t> &amp; </a:t>
            </a:r>
            <a:r>
              <a:rPr lang="de-DE" dirty="0" err="1" smtClean="0"/>
              <a:t>ReLU</a:t>
            </a:r>
            <a:r>
              <a:rPr lang="de-DE" dirty="0" smtClean="0"/>
              <a:t>)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low</a:t>
            </a:r>
            <a:r>
              <a:rPr lang="de-DE" dirty="0" smtClean="0"/>
              <a:t> (</a:t>
            </a:r>
            <a:r>
              <a:rPr lang="de-DE" dirty="0" err="1" smtClean="0"/>
              <a:t>Sigmoid</a:t>
            </a:r>
            <a:r>
              <a:rPr lang="de-DE" dirty="0" smtClean="0"/>
              <a:t>)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b="1" dirty="0" err="1" smtClean="0"/>
              <a:t>gradient</a:t>
            </a:r>
            <a:r>
              <a:rPr lang="de-DE" b="1" dirty="0" smtClean="0"/>
              <a:t> will </a:t>
            </a:r>
            <a:r>
              <a:rPr lang="de-DE" b="1" dirty="0" err="1" smtClean="0"/>
              <a:t>vanish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sometimes</a:t>
            </a:r>
            <a:r>
              <a:rPr lang="de-DE" dirty="0" smtClean="0"/>
              <a:t> </a:t>
            </a:r>
            <a:r>
              <a:rPr lang="de-DE" dirty="0" err="1" smtClean="0"/>
              <a:t>refered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b="1" dirty="0" smtClean="0"/>
              <a:t>„</a:t>
            </a:r>
            <a:r>
              <a:rPr lang="de-DE" b="1" dirty="0" err="1" smtClean="0"/>
              <a:t>dying</a:t>
            </a:r>
            <a:r>
              <a:rPr lang="de-DE" b="1" dirty="0" smtClean="0"/>
              <a:t> </a:t>
            </a:r>
            <a:r>
              <a:rPr lang="de-DE" b="1" dirty="0" err="1" smtClean="0"/>
              <a:t>neuron</a:t>
            </a:r>
            <a:r>
              <a:rPr lang="de-DE" b="1" dirty="0" smtClean="0"/>
              <a:t>“.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550786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2948940"/>
            <a:ext cx="4743450" cy="3162300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en-US" dirty="0" smtClean="0"/>
              <a:t>Optimizer – The “learning” Backbone</a:t>
            </a:r>
            <a:br>
              <a:rPr lang="en-US" dirty="0" smtClean="0"/>
            </a:br>
            <a:r>
              <a:rPr lang="en-US" b="0" dirty="0" smtClean="0"/>
              <a:t>Update rules</a:t>
            </a:r>
            <a:br>
              <a:rPr lang="en-US" b="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de-DE" b="0" dirty="0"/>
              <a:t/>
            </a:r>
            <a:br>
              <a:rPr lang="de-DE" b="0" dirty="0"/>
            </a:br>
            <a:r>
              <a:rPr lang="de-DE" b="0" dirty="0"/>
              <a:t/>
            </a:r>
            <a:br>
              <a:rPr lang="de-DE" b="0" dirty="0"/>
            </a:b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928500" y="1319336"/>
            <a:ext cx="3919508" cy="421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6" y="1383510"/>
            <a:ext cx="3704037" cy="3281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54" y="193675"/>
            <a:ext cx="3032961" cy="2381250"/>
          </a:xfrm>
          <a:prstGeom prst="rect">
            <a:avLst/>
          </a:prstGeom>
        </p:spPr>
      </p:pic>
      <p:pic>
        <p:nvPicPr>
          <p:cNvPr id="4" name="Optimizers - EXPL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21063" end="45230"/>
                  <p14:bmkLst>
                    <p14:bmk name="Textmarke 1" time="121018.1925"/>
                    <p14:bmk name="Textmarke 2" time="132849.4906"/>
                    <p14:bmk name="Textmarke 3" time="169786.8555"/>
                    <p14:bmk name="Textmarke 4" time="307655.4342"/>
                    <p14:bmk name="Textmarke 5" time="339469.6385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1671" y="2182265"/>
            <a:ext cx="5486400" cy="30861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665579" y="2565667"/>
            <a:ext cx="2884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Stochastic</a:t>
            </a:r>
            <a:r>
              <a:rPr lang="de-DE" sz="1400" dirty="0" smtClean="0"/>
              <a:t> Gradient </a:t>
            </a:r>
            <a:r>
              <a:rPr lang="de-DE" sz="1400" dirty="0" err="1" smtClean="0"/>
              <a:t>Descent</a:t>
            </a:r>
            <a:r>
              <a:rPr lang="de-DE" sz="1400" dirty="0" smtClean="0"/>
              <a:t> (Single-Batch GD)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670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2948940"/>
            <a:ext cx="4743450" cy="3162300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en-US" dirty="0" smtClean="0"/>
              <a:t>Optimizer – The “learning” Backbone</a:t>
            </a:r>
            <a:br>
              <a:rPr lang="en-US" dirty="0" smtClean="0"/>
            </a:br>
            <a:r>
              <a:rPr lang="en-US" b="0" dirty="0" smtClean="0"/>
              <a:t>Update rules</a:t>
            </a:r>
            <a:br>
              <a:rPr lang="en-US" b="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de-DE" b="0" dirty="0"/>
              <a:t/>
            </a:r>
            <a:br>
              <a:rPr lang="de-DE" b="0" dirty="0"/>
            </a:br>
            <a:r>
              <a:rPr lang="de-DE" b="0" dirty="0"/>
              <a:t/>
            </a:r>
            <a:br>
              <a:rPr lang="de-DE" b="0" dirty="0"/>
            </a:b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928500" y="1319336"/>
            <a:ext cx="3919508" cy="421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6" y="1383510"/>
            <a:ext cx="3704037" cy="3281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54" y="193675"/>
            <a:ext cx="3032961" cy="238125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8665579" y="2565667"/>
            <a:ext cx="2884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Stochastic</a:t>
            </a:r>
            <a:r>
              <a:rPr lang="de-DE" sz="1400" dirty="0" smtClean="0"/>
              <a:t> Gradient </a:t>
            </a:r>
            <a:r>
              <a:rPr lang="de-DE" sz="1400" dirty="0" err="1" smtClean="0"/>
              <a:t>Descent</a:t>
            </a:r>
            <a:r>
              <a:rPr lang="de-DE" sz="1400" dirty="0" smtClean="0"/>
              <a:t> (Single-Batch GD)</a:t>
            </a:r>
            <a:endParaRPr lang="de-DE" sz="1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719555"/>
            <a:ext cx="56292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/>
              <a:t>Multilayer</a:t>
            </a:r>
            <a:r>
              <a:rPr lang="de-DE" dirty="0"/>
              <a:t> </a:t>
            </a:r>
            <a:r>
              <a:rPr lang="de-DE" dirty="0" err="1"/>
              <a:t>Perceptron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Decision Layers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81" y="1523381"/>
            <a:ext cx="1155212" cy="102059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" r="4023" b="83461"/>
          <a:stretch/>
        </p:blipFill>
        <p:spPr>
          <a:xfrm rot="5400000">
            <a:off x="5139901" y="1748864"/>
            <a:ext cx="1597327" cy="159749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8674" y="1409139"/>
            <a:ext cx="4546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How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decide</a:t>
            </a:r>
            <a:r>
              <a:rPr lang="de-DE" sz="1800" dirty="0" smtClean="0"/>
              <a:t>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output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print</a:t>
            </a:r>
            <a:r>
              <a:rPr lang="de-DE" sz="1800" dirty="0" smtClean="0"/>
              <a:t>?</a:t>
            </a:r>
          </a:p>
          <a:p>
            <a:r>
              <a:rPr lang="de-DE" sz="1800" dirty="0" err="1" smtClean="0"/>
              <a:t>There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</a:t>
            </a:r>
            <a:r>
              <a:rPr lang="de-DE" sz="1800" dirty="0" err="1" smtClean="0"/>
              <a:t>two</a:t>
            </a:r>
            <a:r>
              <a:rPr lang="de-DE" sz="1800" dirty="0" smtClean="0"/>
              <a:t> </a:t>
            </a:r>
            <a:r>
              <a:rPr lang="de-DE" sz="1800" dirty="0" err="1" smtClean="0"/>
              <a:t>possible</a:t>
            </a:r>
            <a:r>
              <a:rPr lang="de-DE" sz="1800" dirty="0" smtClean="0"/>
              <a:t> </a:t>
            </a:r>
            <a:r>
              <a:rPr lang="de-DE" sz="1800" dirty="0" err="1" smtClean="0"/>
              <a:t>solutions</a:t>
            </a:r>
            <a:r>
              <a:rPr lang="de-DE" sz="1800" dirty="0" smtClean="0"/>
              <a:t> </a:t>
            </a:r>
            <a:r>
              <a:rPr lang="de-DE" sz="1800" dirty="0" err="1" smtClean="0"/>
              <a:t>here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sp>
        <p:nvSpPr>
          <p:cNvPr id="15" name="Pfeil nach rechts 14"/>
          <p:cNvSpPr/>
          <p:nvPr/>
        </p:nvSpPr>
        <p:spPr>
          <a:xfrm>
            <a:off x="6254613" y="1663898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2209931" y="2802482"/>
            <a:ext cx="1597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b="1" dirty="0" err="1" smtClean="0"/>
              <a:t>Argmax</a:t>
            </a:r>
            <a:r>
              <a:rPr lang="de-DE" sz="1800" b="1" dirty="0" smtClean="0"/>
              <a:t>(</a:t>
            </a:r>
            <a:r>
              <a:rPr lang="de-DE" sz="1800" dirty="0" smtClean="0"/>
              <a:t>x</a:t>
            </a:r>
            <a:r>
              <a:rPr lang="de-DE" sz="1800" b="1" dirty="0" smtClean="0"/>
              <a:t>)</a:t>
            </a:r>
            <a:endParaRPr lang="de-DE" sz="1800" dirty="0"/>
          </a:p>
        </p:txBody>
      </p:sp>
      <p:sp>
        <p:nvSpPr>
          <p:cNvPr id="17" name="Rechteck 16"/>
          <p:cNvSpPr/>
          <p:nvPr/>
        </p:nvSpPr>
        <p:spPr>
          <a:xfrm>
            <a:off x="5065776" y="178368"/>
            <a:ext cx="1679601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Data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6931882" y="173262"/>
            <a:ext cx="3108230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Feature </a:t>
            </a:r>
            <a:r>
              <a:rPr lang="de-DE" dirty="0" err="1" smtClean="0"/>
              <a:t>Extraction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10257538" y="178368"/>
            <a:ext cx="1679601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Decision</a:t>
            </a:r>
            <a:r>
              <a:rPr lang="de-DE" dirty="0" smtClean="0"/>
              <a:t> Layer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8044438" y="1488913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0.25</a:t>
            </a:r>
          </a:p>
          <a:p>
            <a:r>
              <a:rPr lang="de-DE" dirty="0" smtClean="0"/>
              <a:t>10</a:t>
            </a:r>
          </a:p>
          <a:p>
            <a:r>
              <a:rPr lang="de-DE" dirty="0" smtClean="0"/>
              <a:t>2</a:t>
            </a:r>
          </a:p>
          <a:p>
            <a:r>
              <a:rPr lang="de-DE" dirty="0" smtClean="0"/>
              <a:t>4.02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3998613" y="3445976"/>
            <a:ext cx="1149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err="1"/>
              <a:t>Argmax</a:t>
            </a:r>
            <a:r>
              <a:rPr lang="de-DE" sz="1600" u="sng" dirty="0"/>
              <a:t>(x)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9982794" y="1681290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9004496" y="1018806"/>
            <a:ext cx="675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smtClean="0"/>
              <a:t>Class</a:t>
            </a:r>
            <a:endParaRPr lang="de-DE" sz="1600" u="sng" dirty="0"/>
          </a:p>
        </p:txBody>
      </p:sp>
      <p:sp>
        <p:nvSpPr>
          <p:cNvPr id="25" name="Rechteck 24"/>
          <p:cNvSpPr/>
          <p:nvPr/>
        </p:nvSpPr>
        <p:spPr>
          <a:xfrm>
            <a:off x="7857929" y="915782"/>
            <a:ext cx="1146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u="sng" dirty="0" smtClean="0"/>
              <a:t>Network </a:t>
            </a:r>
            <a:r>
              <a:rPr lang="de-DE" sz="1600" u="sng" dirty="0" err="1" smtClean="0"/>
              <a:t>output</a:t>
            </a:r>
            <a:endParaRPr lang="de-DE" sz="1600" u="sng" dirty="0"/>
          </a:p>
        </p:txBody>
      </p:sp>
      <p:sp>
        <p:nvSpPr>
          <p:cNvPr id="26" name="Textfeld 25"/>
          <p:cNvSpPr txBox="1"/>
          <p:nvPr/>
        </p:nvSpPr>
        <p:spPr>
          <a:xfrm>
            <a:off x="9080409" y="1488913"/>
            <a:ext cx="82771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Cat</a:t>
            </a:r>
            <a:endParaRPr lang="de-DE" dirty="0" smtClean="0"/>
          </a:p>
          <a:p>
            <a:r>
              <a:rPr lang="de-DE" dirty="0" err="1" smtClean="0"/>
              <a:t>Horse</a:t>
            </a:r>
            <a:endParaRPr lang="de-DE" dirty="0" smtClean="0"/>
          </a:p>
          <a:p>
            <a:r>
              <a:rPr lang="de-DE" dirty="0" smtClean="0"/>
              <a:t>Car</a:t>
            </a:r>
          </a:p>
          <a:p>
            <a:r>
              <a:rPr lang="de-DE" dirty="0" smtClean="0"/>
              <a:t>House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10442116" y="1618812"/>
            <a:ext cx="14116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Horse</a:t>
            </a:r>
            <a:r>
              <a:rPr lang="de-DE" dirty="0" smtClean="0"/>
              <a:t>!</a:t>
            </a:r>
          </a:p>
        </p:txBody>
      </p:sp>
      <p:sp>
        <p:nvSpPr>
          <p:cNvPr id="7" name="Rechteck 6"/>
          <p:cNvSpPr/>
          <p:nvPr/>
        </p:nvSpPr>
        <p:spPr>
          <a:xfrm>
            <a:off x="689755" y="5019681"/>
            <a:ext cx="4792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Naive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. Just </a:t>
            </a:r>
            <a:r>
              <a:rPr lang="de-DE" sz="1600" dirty="0" err="1" smtClean="0"/>
              <a:t>take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maximum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output</a:t>
            </a:r>
            <a:r>
              <a:rPr lang="de-DE" sz="1600" dirty="0" smtClean="0"/>
              <a:t> </a:t>
            </a:r>
            <a:r>
              <a:rPr lang="de-DE" sz="1600" dirty="0" err="1" smtClean="0"/>
              <a:t>vector</a:t>
            </a:r>
            <a:r>
              <a:rPr lang="de-DE" sz="1600" dirty="0" smtClean="0"/>
              <a:t>. </a:t>
            </a:r>
            <a:r>
              <a:rPr lang="de-DE" sz="1600" dirty="0" smtClean="0">
                <a:sym typeface="Wingdings" panose="05000000000000000000" pitchFamily="2" charset="2"/>
              </a:rPr>
              <a:t> </a:t>
            </a:r>
            <a:r>
              <a:rPr lang="de-DE" sz="1600" dirty="0" err="1" smtClean="0">
                <a:sym typeface="Wingdings" panose="05000000000000000000" pitchFamily="2" charset="2"/>
              </a:rPr>
              <a:t>Downside</a:t>
            </a:r>
            <a:r>
              <a:rPr lang="de-DE" sz="1600" dirty="0" smtClean="0">
                <a:sym typeface="Wingdings" panose="05000000000000000000" pitchFamily="2" charset="2"/>
              </a:rPr>
              <a:t>: </a:t>
            </a:r>
            <a:r>
              <a:rPr lang="de-DE" sz="1600" b="1" dirty="0" err="1" smtClean="0">
                <a:sym typeface="Wingdings" panose="05000000000000000000" pitchFamily="2" charset="2"/>
              </a:rPr>
              <a:t>No</a:t>
            </a:r>
            <a:r>
              <a:rPr lang="de-DE" sz="1600" b="1" dirty="0">
                <a:sym typeface="Wingdings" panose="05000000000000000000" pitchFamily="2" charset="2"/>
              </a:rPr>
              <a:t> </a:t>
            </a:r>
            <a:r>
              <a:rPr lang="de-DE" sz="1600" b="1" dirty="0" err="1">
                <a:sym typeface="Wingdings" panose="05000000000000000000" pitchFamily="2" charset="2"/>
              </a:rPr>
              <a:t>interpretability</a:t>
            </a:r>
            <a:endParaRPr lang="de-DE" sz="16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1040421" y="3816110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0.25</a:t>
            </a:r>
          </a:p>
          <a:p>
            <a:r>
              <a:rPr lang="de-DE" dirty="0" smtClean="0"/>
              <a:t>10</a:t>
            </a:r>
          </a:p>
          <a:p>
            <a:r>
              <a:rPr lang="de-DE" dirty="0" smtClean="0"/>
              <a:t>2</a:t>
            </a:r>
          </a:p>
          <a:p>
            <a:r>
              <a:rPr lang="de-DE" dirty="0" smtClean="0"/>
              <a:t>4.02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2718058" y="3192322"/>
            <a:ext cx="1214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Corresbonding</a:t>
            </a:r>
            <a:r>
              <a:rPr lang="de-DE" sz="1600" dirty="0" smtClean="0"/>
              <a:t> Class</a:t>
            </a:r>
            <a:endParaRPr lang="de-DE" sz="1600" dirty="0"/>
          </a:p>
        </p:txBody>
      </p:sp>
      <p:sp>
        <p:nvSpPr>
          <p:cNvPr id="31" name="Rechteck 30"/>
          <p:cNvSpPr/>
          <p:nvPr/>
        </p:nvSpPr>
        <p:spPr>
          <a:xfrm>
            <a:off x="689755" y="3194036"/>
            <a:ext cx="22096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(</a:t>
            </a:r>
            <a:r>
              <a:rPr lang="de-DE" sz="1600" dirty="0" err="1" smtClean="0"/>
              <a:t>Trained</a:t>
            </a:r>
            <a:r>
              <a:rPr lang="de-DE" sz="1600" dirty="0" smtClean="0"/>
              <a:t>) Cross-entropie </a:t>
            </a:r>
            <a:r>
              <a:rPr lang="de-DE" sz="1600" dirty="0" err="1" smtClean="0"/>
              <a:t>loss</a:t>
            </a:r>
            <a:r>
              <a:rPr lang="de-DE" sz="1600" dirty="0" smtClean="0"/>
              <a:t> „x“</a:t>
            </a:r>
            <a:endParaRPr lang="de-DE" sz="1600" dirty="0"/>
          </a:p>
        </p:txBody>
      </p:sp>
      <p:sp>
        <p:nvSpPr>
          <p:cNvPr id="32" name="Textfeld 31"/>
          <p:cNvSpPr txBox="1"/>
          <p:nvPr/>
        </p:nvSpPr>
        <p:spPr>
          <a:xfrm>
            <a:off x="3008484" y="3768234"/>
            <a:ext cx="82771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Cat</a:t>
            </a:r>
            <a:endParaRPr lang="de-DE" dirty="0" smtClean="0"/>
          </a:p>
          <a:p>
            <a:r>
              <a:rPr lang="de-DE" dirty="0" err="1" smtClean="0"/>
              <a:t>Horse</a:t>
            </a:r>
            <a:endParaRPr lang="de-DE" dirty="0" smtClean="0"/>
          </a:p>
          <a:p>
            <a:r>
              <a:rPr lang="de-DE" dirty="0" smtClean="0"/>
              <a:t>Car</a:t>
            </a:r>
          </a:p>
          <a:p>
            <a:r>
              <a:rPr lang="de-DE" dirty="0" smtClean="0"/>
              <a:t>House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4253557" y="3758260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</a:t>
            </a:r>
          </a:p>
          <a:p>
            <a:r>
              <a:rPr lang="de-DE" dirty="0" smtClean="0"/>
              <a:t>10</a:t>
            </a:r>
          </a:p>
          <a:p>
            <a:r>
              <a:rPr lang="de-DE" dirty="0" smtClean="0"/>
              <a:t>0</a:t>
            </a:r>
          </a:p>
          <a:p>
            <a:r>
              <a:rPr lang="de-DE" dirty="0" smtClean="0"/>
              <a:t>0</a:t>
            </a:r>
            <a:endParaRPr lang="de-DE" dirty="0"/>
          </a:p>
        </p:txBody>
      </p:sp>
      <p:sp>
        <p:nvSpPr>
          <p:cNvPr id="35" name="Rechteck 34"/>
          <p:cNvSpPr/>
          <p:nvPr/>
        </p:nvSpPr>
        <p:spPr>
          <a:xfrm>
            <a:off x="7407391" y="2825858"/>
            <a:ext cx="1597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b="1" dirty="0" err="1" smtClean="0"/>
              <a:t>Softmax</a:t>
            </a:r>
            <a:r>
              <a:rPr lang="de-DE" sz="1800" b="1" dirty="0" smtClean="0"/>
              <a:t>(</a:t>
            </a:r>
            <a:r>
              <a:rPr lang="de-DE" sz="1800" dirty="0" smtClean="0"/>
              <a:t>x</a:t>
            </a:r>
            <a:r>
              <a:rPr lang="de-DE" sz="1800" b="1" dirty="0" smtClean="0"/>
              <a:t>)</a:t>
            </a:r>
            <a:endParaRPr lang="de-DE" sz="1800" dirty="0"/>
          </a:p>
        </p:txBody>
      </p:sp>
      <p:sp>
        <p:nvSpPr>
          <p:cNvPr id="36" name="Rechteck 35"/>
          <p:cNvSpPr/>
          <p:nvPr/>
        </p:nvSpPr>
        <p:spPr>
          <a:xfrm>
            <a:off x="8530552" y="3467777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err="1" smtClean="0"/>
              <a:t>Softmax</a:t>
            </a:r>
            <a:r>
              <a:rPr lang="de-DE" sz="1600" u="sng" dirty="0" smtClean="0"/>
              <a:t>(x</a:t>
            </a:r>
            <a:r>
              <a:rPr lang="de-DE" sz="1600" u="sng" dirty="0"/>
              <a:t>)</a:t>
            </a:r>
          </a:p>
        </p:txBody>
      </p:sp>
      <p:sp>
        <p:nvSpPr>
          <p:cNvPr id="37" name="Rechteck 36"/>
          <p:cNvSpPr/>
          <p:nvPr/>
        </p:nvSpPr>
        <p:spPr>
          <a:xfrm>
            <a:off x="6090924" y="5005800"/>
            <a:ext cx="5467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/>
              <a:t>Better</a:t>
            </a:r>
            <a:r>
              <a:rPr lang="de-DE" sz="1600" dirty="0" smtClean="0"/>
              <a:t>: Interpret </a:t>
            </a:r>
            <a:r>
              <a:rPr lang="de-DE" sz="1600" dirty="0" err="1" smtClean="0"/>
              <a:t>output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r>
              <a:rPr lang="de-DE" sz="1600" dirty="0" smtClean="0"/>
              <a:t> „pseudo“ </a:t>
            </a:r>
            <a:r>
              <a:rPr lang="de-DE" sz="1600" dirty="0" err="1" smtClean="0"/>
              <a:t>probability</a:t>
            </a:r>
            <a:r>
              <a:rPr lang="de-DE" sz="1600" dirty="0" smtClean="0"/>
              <a:t> </a:t>
            </a:r>
            <a:r>
              <a:rPr lang="de-DE" sz="1600" dirty="0" err="1" smtClean="0"/>
              <a:t>first</a:t>
            </a:r>
            <a:r>
              <a:rPr lang="de-DE" sz="1600" dirty="0" smtClean="0"/>
              <a:t>. The </a:t>
            </a:r>
            <a:r>
              <a:rPr lang="de-DE" sz="1600" dirty="0" err="1" smtClean="0"/>
              <a:t>output</a:t>
            </a:r>
            <a:r>
              <a:rPr lang="de-DE" sz="1600" dirty="0"/>
              <a:t> </a:t>
            </a:r>
            <a:r>
              <a:rPr lang="de-DE" sz="1600" dirty="0" smtClean="0"/>
              <a:t>sums </a:t>
            </a:r>
            <a:r>
              <a:rPr lang="de-DE" sz="1600" dirty="0" err="1" smtClean="0"/>
              <a:t>up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1 </a:t>
            </a:r>
            <a:r>
              <a:rPr lang="de-DE" sz="1600" dirty="0" err="1" smtClean="0"/>
              <a:t>now</a:t>
            </a:r>
            <a:r>
              <a:rPr lang="de-DE" sz="1600" dirty="0" smtClean="0"/>
              <a:t>. </a:t>
            </a:r>
            <a:r>
              <a:rPr lang="de-DE" sz="1600" dirty="0" err="1" smtClean="0"/>
              <a:t>Then</a:t>
            </a:r>
            <a:r>
              <a:rPr lang="de-DE" sz="1600" dirty="0" smtClean="0"/>
              <a:t> </a:t>
            </a:r>
            <a:r>
              <a:rPr lang="de-DE" sz="1600" dirty="0" err="1" smtClean="0"/>
              <a:t>argmax</a:t>
            </a:r>
            <a:r>
              <a:rPr lang="de-DE" sz="1600" dirty="0" smtClean="0"/>
              <a:t>! </a:t>
            </a:r>
            <a:r>
              <a:rPr lang="de-DE" sz="1600" dirty="0" err="1" smtClean="0"/>
              <a:t>Typically</a:t>
            </a:r>
            <a:r>
              <a:rPr lang="de-DE" sz="1600" dirty="0" smtClean="0"/>
              <a:t> </a:t>
            </a:r>
            <a:r>
              <a:rPr lang="de-DE" sz="1600" dirty="0" err="1" smtClean="0"/>
              <a:t>used</a:t>
            </a:r>
            <a:r>
              <a:rPr lang="de-DE" sz="1600" dirty="0" smtClean="0"/>
              <a:t> </a:t>
            </a:r>
            <a:r>
              <a:rPr lang="de-DE" sz="1600" dirty="0" err="1" smtClean="0"/>
              <a:t>together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a Log-</a:t>
            </a:r>
            <a:r>
              <a:rPr lang="de-DE" sz="1600" dirty="0" err="1" smtClean="0"/>
              <a:t>loss</a:t>
            </a:r>
            <a:r>
              <a:rPr lang="de-DE" sz="1600" dirty="0" smtClean="0"/>
              <a:t>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smtClean="0"/>
              <a:t>Crossentropy</a:t>
            </a:r>
            <a:endParaRPr lang="de-DE" sz="16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6504452" y="3790035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0.25</a:t>
            </a:r>
          </a:p>
          <a:p>
            <a:r>
              <a:rPr lang="de-DE" dirty="0" smtClean="0"/>
              <a:t>10</a:t>
            </a:r>
          </a:p>
          <a:p>
            <a:r>
              <a:rPr lang="de-DE" dirty="0" smtClean="0"/>
              <a:t>2</a:t>
            </a:r>
          </a:p>
          <a:p>
            <a:r>
              <a:rPr lang="de-DE" dirty="0" smtClean="0"/>
              <a:t>4.02</a:t>
            </a:r>
            <a:endParaRPr lang="de-DE" dirty="0"/>
          </a:p>
        </p:txBody>
      </p:sp>
      <p:sp>
        <p:nvSpPr>
          <p:cNvPr id="39" name="Rechteck 38"/>
          <p:cNvSpPr/>
          <p:nvPr/>
        </p:nvSpPr>
        <p:spPr>
          <a:xfrm>
            <a:off x="7540423" y="3472543"/>
            <a:ext cx="675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smtClean="0"/>
              <a:t>Class</a:t>
            </a:r>
            <a:endParaRPr lang="de-DE" sz="1600" u="sng" dirty="0"/>
          </a:p>
        </p:txBody>
      </p:sp>
      <p:sp>
        <p:nvSpPr>
          <p:cNvPr id="41" name="Textfeld 40"/>
          <p:cNvSpPr txBox="1"/>
          <p:nvPr/>
        </p:nvSpPr>
        <p:spPr>
          <a:xfrm>
            <a:off x="7540423" y="3790035"/>
            <a:ext cx="82771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Cat</a:t>
            </a:r>
            <a:endParaRPr lang="de-DE" dirty="0" smtClean="0"/>
          </a:p>
          <a:p>
            <a:r>
              <a:rPr lang="de-DE" dirty="0" err="1" smtClean="0"/>
              <a:t>Horse</a:t>
            </a:r>
            <a:endParaRPr lang="de-DE" dirty="0" smtClean="0"/>
          </a:p>
          <a:p>
            <a:r>
              <a:rPr lang="de-DE" dirty="0" smtClean="0"/>
              <a:t>Car</a:t>
            </a:r>
          </a:p>
          <a:p>
            <a:r>
              <a:rPr lang="de-DE" dirty="0" smtClean="0"/>
              <a:t>House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8785496" y="3780061"/>
            <a:ext cx="14116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0.0105</a:t>
            </a:r>
          </a:p>
          <a:p>
            <a:r>
              <a:rPr lang="de-DE" dirty="0" smtClean="0"/>
              <a:t>0.8</a:t>
            </a:r>
          </a:p>
          <a:p>
            <a:r>
              <a:rPr lang="de-DE" dirty="0" smtClean="0"/>
              <a:t>0.085</a:t>
            </a:r>
          </a:p>
          <a:p>
            <a:r>
              <a:rPr lang="de-DE" dirty="0" smtClean="0"/>
              <a:t>0.1</a:t>
            </a:r>
            <a:endParaRPr lang="de-DE" dirty="0"/>
          </a:p>
        </p:txBody>
      </p:sp>
      <p:sp>
        <p:nvSpPr>
          <p:cNvPr id="43" name="Rechteck 42"/>
          <p:cNvSpPr/>
          <p:nvPr/>
        </p:nvSpPr>
        <p:spPr>
          <a:xfrm>
            <a:off x="9764159" y="3473887"/>
            <a:ext cx="2059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sng" dirty="0" err="1" smtClean="0"/>
              <a:t>Argmax</a:t>
            </a:r>
            <a:r>
              <a:rPr lang="de-DE" sz="1600" u="sng" dirty="0" smtClean="0"/>
              <a:t>(</a:t>
            </a:r>
            <a:r>
              <a:rPr lang="de-DE" sz="1600" u="sng" dirty="0" err="1" smtClean="0"/>
              <a:t>Softmax</a:t>
            </a:r>
            <a:r>
              <a:rPr lang="de-DE" sz="1600" u="sng" dirty="0" smtClean="0"/>
              <a:t>(x))</a:t>
            </a:r>
            <a:endParaRPr lang="de-DE" sz="1600" u="sng" dirty="0"/>
          </a:p>
        </p:txBody>
      </p:sp>
      <p:sp>
        <p:nvSpPr>
          <p:cNvPr id="44" name="Pfeil nach rechts 43"/>
          <p:cNvSpPr/>
          <p:nvPr/>
        </p:nvSpPr>
        <p:spPr>
          <a:xfrm>
            <a:off x="9679681" y="4125102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/>
          <p:cNvSpPr txBox="1"/>
          <p:nvPr/>
        </p:nvSpPr>
        <p:spPr>
          <a:xfrm>
            <a:off x="10342936" y="4070512"/>
            <a:ext cx="14116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Horse</a:t>
            </a:r>
            <a:r>
              <a:rPr lang="de-DE" dirty="0" smtClean="0"/>
              <a:t>!</a:t>
            </a:r>
          </a:p>
        </p:txBody>
      </p:sp>
      <p:sp>
        <p:nvSpPr>
          <p:cNvPr id="46" name="Pfeil nach rechts 45"/>
          <p:cNvSpPr/>
          <p:nvPr/>
        </p:nvSpPr>
        <p:spPr>
          <a:xfrm>
            <a:off x="6593072" y="381403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rechts 46"/>
          <p:cNvSpPr/>
          <p:nvPr/>
        </p:nvSpPr>
        <p:spPr>
          <a:xfrm>
            <a:off x="9936411" y="385619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6008654" y="3261225"/>
            <a:ext cx="1712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/>
              <a:t>(</a:t>
            </a:r>
            <a:r>
              <a:rPr lang="de-DE" sz="1600" dirty="0" err="1" smtClean="0"/>
              <a:t>Trained</a:t>
            </a:r>
            <a:r>
              <a:rPr lang="de-DE" sz="1600" dirty="0" smtClean="0"/>
              <a:t>) Log-Loss „x“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274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3.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 </a:t>
            </a:r>
            <a:r>
              <a:rPr lang="de-DE" sz="1400" dirty="0" err="1" smtClean="0"/>
              <a:t>scratch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Neural</a:t>
            </a:r>
            <a:r>
              <a:rPr lang="de-DE" dirty="0" smtClean="0"/>
              <a:t> Networks </a:t>
            </a:r>
            <a:br>
              <a:rPr lang="de-DE" dirty="0" smtClean="0"/>
            </a:br>
            <a:r>
              <a:rPr lang="de-DE" dirty="0" smtClean="0"/>
              <a:t>&amp; </a:t>
            </a:r>
            <a:r>
              <a:rPr lang="de-DE" dirty="0" err="1" smtClean="0"/>
              <a:t>Deep</a:t>
            </a:r>
            <a:r>
              <a:rPr lang="de-DE" dirty="0" smtClean="0"/>
              <a:t> Learning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5" y="1966536"/>
            <a:ext cx="4314129" cy="2817391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26" y="255428"/>
            <a:ext cx="4766494" cy="2553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26" y="3090313"/>
            <a:ext cx="3528652" cy="2857036"/>
          </a:xfrm>
          <a:prstGeom prst="rect">
            <a:avLst/>
          </a:prstGeom>
        </p:spPr>
      </p:pic>
      <p:cxnSp>
        <p:nvCxnSpPr>
          <p:cNvPr id="21" name="Gerader Verbinder 20"/>
          <p:cNvCxnSpPr/>
          <p:nvPr/>
        </p:nvCxnSpPr>
        <p:spPr>
          <a:xfrm>
            <a:off x="5273269" y="0"/>
            <a:ext cx="13751" cy="613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5280144" y="2999665"/>
            <a:ext cx="689516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9780" b="1428"/>
          <a:stretch/>
        </p:blipFill>
        <p:spPr>
          <a:xfrm>
            <a:off x="6318297" y="3246738"/>
            <a:ext cx="3866089" cy="2777576"/>
          </a:xfrm>
          <a:prstGeom prst="rect">
            <a:avLst/>
          </a:prstGeom>
        </p:spPr>
      </p:pic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Regression: Boston </a:t>
            </a:r>
            <a:r>
              <a:rPr lang="de-DE" dirty="0" err="1" smtClean="0"/>
              <a:t>Housing</a:t>
            </a:r>
            <a:r>
              <a:rPr lang="de-DE" dirty="0" smtClean="0"/>
              <a:t> Dataset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9020" r="1"/>
          <a:stretch/>
        </p:blipFill>
        <p:spPr>
          <a:xfrm>
            <a:off x="6405325" y="976278"/>
            <a:ext cx="4636013" cy="227046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405325" y="1790851"/>
            <a:ext cx="3500578" cy="13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6405325" y="3002029"/>
            <a:ext cx="3500578" cy="13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57" y="1013707"/>
            <a:ext cx="4901514" cy="490151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3753853" y="4860758"/>
            <a:ext cx="886899" cy="105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 flipV="1">
            <a:off x="7886165" y="3323297"/>
            <a:ext cx="1505667" cy="238353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1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3" y="1165366"/>
            <a:ext cx="5250950" cy="3665941"/>
          </a:xfrm>
          <a:prstGeom prst="rect">
            <a:avLst/>
          </a:prstGeom>
        </p:spPr>
      </p:pic>
      <p:sp>
        <p:nvSpPr>
          <p:cNvPr id="12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14170"/>
          <a:stretch/>
        </p:blipFill>
        <p:spPr>
          <a:xfrm>
            <a:off x="3411477" y="3736959"/>
            <a:ext cx="3110900" cy="909344"/>
          </a:xfrm>
          <a:prstGeom prst="rect">
            <a:avLst/>
          </a:prstGeom>
        </p:spPr>
      </p:pic>
      <p:sp>
        <p:nvSpPr>
          <p:cNvPr id="18" name="Titel 3"/>
          <p:cNvSpPr txBox="1">
            <a:spLocks/>
          </p:cNvSpPr>
          <p:nvPr/>
        </p:nvSpPr>
        <p:spPr>
          <a:xfrm>
            <a:off x="6825933" y="1357516"/>
            <a:ext cx="4558347" cy="127900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de-DE" sz="2000" b="0" dirty="0" err="1" smtClean="0"/>
              <a:t>Cat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detection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is</a:t>
            </a:r>
            <a:r>
              <a:rPr lang="de-DE" sz="2000" b="0" dirty="0" smtClean="0"/>
              <a:t> a </a:t>
            </a:r>
            <a:r>
              <a:rPr lang="de-DE" sz="2000" b="0" dirty="0" err="1" smtClean="0"/>
              <a:t>complex</a:t>
            </a:r>
            <a:r>
              <a:rPr lang="de-DE" sz="2000" b="0" dirty="0" smtClean="0"/>
              <a:t> Task!</a:t>
            </a:r>
          </a:p>
          <a:p>
            <a:pPr marL="342900" indent="-342900">
              <a:buFontTx/>
              <a:buChar char="-"/>
            </a:pPr>
            <a:endParaRPr lang="de-DE" sz="2000" b="0" dirty="0"/>
          </a:p>
          <a:p>
            <a:pPr marL="342900" indent="-342900">
              <a:buFontTx/>
              <a:buChar char="-"/>
            </a:pPr>
            <a:r>
              <a:rPr lang="de-DE" sz="1800" b="0" dirty="0" err="1" smtClean="0"/>
              <a:t>Neural</a:t>
            </a:r>
            <a:r>
              <a:rPr lang="de-DE" sz="1800" b="0" dirty="0" smtClean="0"/>
              <a:t> Networks </a:t>
            </a:r>
            <a:r>
              <a:rPr lang="de-DE" sz="1800" b="0" dirty="0" err="1" smtClean="0"/>
              <a:t>try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to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unfold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the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complexity</a:t>
            </a:r>
            <a:endParaRPr lang="de-DE" sz="1800" b="0" dirty="0" smtClean="0"/>
          </a:p>
          <a:p>
            <a:endParaRPr lang="de-DE" sz="2000" b="0" dirty="0"/>
          </a:p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85" y="3572419"/>
            <a:ext cx="245779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30" y="3874983"/>
            <a:ext cx="2363028" cy="208766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6" y="4099011"/>
            <a:ext cx="2570037" cy="167119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35" y="4347234"/>
            <a:ext cx="1905266" cy="11431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46" y="4706864"/>
            <a:ext cx="1853713" cy="242900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10169828" y="4550071"/>
            <a:ext cx="156949" cy="1327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10472505" y="4550071"/>
            <a:ext cx="156949" cy="1327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>
            <a:off x="5051938" y="4828314"/>
            <a:ext cx="750626" cy="232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8652124" y="4748354"/>
            <a:ext cx="750626" cy="232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0744891" y="4550071"/>
            <a:ext cx="156949" cy="1327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0975765" y="4550070"/>
            <a:ext cx="156949" cy="1327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11267485" y="4547767"/>
            <a:ext cx="156949" cy="13272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9897442" y="4534905"/>
            <a:ext cx="156949" cy="13272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9649664" y="4516011"/>
            <a:ext cx="156949" cy="13272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mit Pfeil 32"/>
          <p:cNvCxnSpPr/>
          <p:nvPr/>
        </p:nvCxnSpPr>
        <p:spPr>
          <a:xfrm flipV="1">
            <a:off x="1413510" y="4439702"/>
            <a:ext cx="1589425" cy="33803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6642829" y="3424882"/>
            <a:ext cx="1396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Network</a:t>
            </a:r>
            <a:endParaRPr lang="de-DE" sz="1800" dirty="0"/>
          </a:p>
        </p:txBody>
      </p:sp>
      <p:sp>
        <p:nvSpPr>
          <p:cNvPr id="39" name="Rechteck 38"/>
          <p:cNvSpPr/>
          <p:nvPr/>
        </p:nvSpPr>
        <p:spPr>
          <a:xfrm>
            <a:off x="9728485" y="3990388"/>
            <a:ext cx="1708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Class </a:t>
            </a:r>
            <a:r>
              <a:rPr lang="de-DE" sz="1800" dirty="0" err="1" smtClean="0"/>
              <a:t>decision</a:t>
            </a:r>
            <a:endParaRPr lang="de-DE" sz="1800" dirty="0"/>
          </a:p>
        </p:txBody>
      </p:sp>
      <p:sp>
        <p:nvSpPr>
          <p:cNvPr id="40" name="Rechteck 39"/>
          <p:cNvSpPr/>
          <p:nvPr/>
        </p:nvSpPr>
        <p:spPr>
          <a:xfrm>
            <a:off x="775877" y="3711202"/>
            <a:ext cx="1708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800" dirty="0" smtClean="0"/>
              <a:t>Data</a:t>
            </a:r>
            <a:endParaRPr lang="de-DE" sz="1800" dirty="0"/>
          </a:p>
        </p:txBody>
      </p:sp>
      <p:sp>
        <p:nvSpPr>
          <p:cNvPr id="43" name="Rechteck 42"/>
          <p:cNvSpPr/>
          <p:nvPr/>
        </p:nvSpPr>
        <p:spPr>
          <a:xfrm>
            <a:off x="3100834" y="3885380"/>
            <a:ext cx="1708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800" dirty="0" smtClean="0"/>
              <a:t>Vektor/Matrix</a:t>
            </a:r>
            <a:endParaRPr lang="de-DE" sz="1800" dirty="0"/>
          </a:p>
        </p:txBody>
      </p:sp>
      <p:pic>
        <p:nvPicPr>
          <p:cNvPr id="4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26" y="563290"/>
            <a:ext cx="4112485" cy="2871124"/>
          </a:xfrm>
          <a:prstGeom prst="rect">
            <a:avLst/>
          </a:prstGeom>
        </p:spPr>
      </p:pic>
      <p:sp>
        <p:nvSpPr>
          <p:cNvPr id="53" name="Wolkenförmige Legende 52"/>
          <p:cNvSpPr/>
          <p:nvPr/>
        </p:nvSpPr>
        <p:spPr>
          <a:xfrm>
            <a:off x="8197218" y="998875"/>
            <a:ext cx="2552913" cy="1879379"/>
          </a:xfrm>
          <a:prstGeom prst="cloudCallout">
            <a:avLst>
              <a:gd name="adj1" fmla="val -58176"/>
              <a:gd name="adj2" fmla="val 1012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1707">
            <a:off x="8930742" y="1214194"/>
            <a:ext cx="1123649" cy="1569316"/>
          </a:xfrm>
          <a:prstGeom prst="rect">
            <a:avLst/>
          </a:prstGeom>
        </p:spPr>
      </p:pic>
      <p:sp>
        <p:nvSpPr>
          <p:cNvPr id="52" name="Rechteck 51"/>
          <p:cNvSpPr/>
          <p:nvPr/>
        </p:nvSpPr>
        <p:spPr>
          <a:xfrm>
            <a:off x="8652124" y="435582"/>
            <a:ext cx="235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Decision</a:t>
            </a:r>
            <a:r>
              <a:rPr lang="de-DE" sz="1800" dirty="0" smtClean="0"/>
              <a:t> </a:t>
            </a:r>
            <a:r>
              <a:rPr lang="de-DE" sz="1800" dirty="0" err="1" smtClean="0"/>
              <a:t>Boundery</a:t>
            </a:r>
            <a:endParaRPr lang="de-DE" sz="1800" dirty="0"/>
          </a:p>
        </p:txBody>
      </p:sp>
      <p:sp>
        <p:nvSpPr>
          <p:cNvPr id="55" name="Rechteck 54"/>
          <p:cNvSpPr/>
          <p:nvPr/>
        </p:nvSpPr>
        <p:spPr>
          <a:xfrm>
            <a:off x="431533" y="435582"/>
            <a:ext cx="5519687" cy="3183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5892281" y="3771080"/>
            <a:ext cx="2614116" cy="2256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19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Multilayer</a:t>
            </a:r>
            <a:r>
              <a:rPr lang="de-DE" dirty="0" smtClean="0"/>
              <a:t> </a:t>
            </a:r>
            <a:r>
              <a:rPr lang="de-DE" dirty="0" err="1" smtClean="0"/>
              <a:t>Perceptron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Loss </a:t>
            </a:r>
            <a:r>
              <a:rPr lang="de-DE" b="0" dirty="0" err="1" smtClean="0"/>
              <a:t>functions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874712" y="1413117"/>
            <a:ext cx="9389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A </a:t>
            </a:r>
            <a:r>
              <a:rPr lang="de-DE" sz="1800" dirty="0" err="1" smtClean="0"/>
              <a:t>loss</a:t>
            </a:r>
            <a:r>
              <a:rPr lang="de-DE" sz="1800" dirty="0" smtClean="0"/>
              <a:t> </a:t>
            </a:r>
            <a:r>
              <a:rPr lang="de-DE" sz="1800" dirty="0" err="1" smtClean="0"/>
              <a:t>functions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a grade </a:t>
            </a:r>
            <a:r>
              <a:rPr lang="de-DE" sz="1800" b="1" dirty="0" smtClean="0"/>
              <a:t>(</a:t>
            </a:r>
            <a:r>
              <a:rPr lang="de-DE" sz="1800" b="1" dirty="0" err="1" smtClean="0"/>
              <a:t>Metric</a:t>
            </a:r>
            <a:r>
              <a:rPr lang="de-DE" sz="1800" b="1" dirty="0" smtClean="0"/>
              <a:t>) </a:t>
            </a:r>
            <a:r>
              <a:rPr lang="de-DE" sz="1800" dirty="0" err="1" smtClean="0"/>
              <a:t>how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have</a:t>
            </a:r>
            <a:r>
              <a:rPr lang="de-DE" sz="1800" dirty="0" smtClean="0"/>
              <a:t> </a:t>
            </a:r>
            <a:r>
              <a:rPr lang="de-DE" sz="1800" dirty="0" err="1" smtClean="0"/>
              <a:t>been</a:t>
            </a:r>
            <a:r>
              <a:rPr lang="de-DE" sz="1800" dirty="0" smtClean="0"/>
              <a:t> </a:t>
            </a:r>
            <a:r>
              <a:rPr lang="de-DE" sz="1800" dirty="0" err="1" smtClean="0"/>
              <a:t>doing</a:t>
            </a:r>
            <a:r>
              <a:rPr lang="de-DE" sz="1800" dirty="0" smtClean="0"/>
              <a:t> </a:t>
            </a:r>
            <a:r>
              <a:rPr lang="de-DE" sz="1800" dirty="0" err="1" smtClean="0"/>
              <a:t>our</a:t>
            </a:r>
            <a:r>
              <a:rPr lang="de-DE" sz="1800" dirty="0" smtClean="0"/>
              <a:t> </a:t>
            </a:r>
            <a:r>
              <a:rPr lang="de-DE" sz="1800" dirty="0" err="1" smtClean="0"/>
              <a:t>task</a:t>
            </a:r>
            <a:r>
              <a:rPr lang="de-DE" sz="1800" dirty="0" smtClean="0"/>
              <a:t>. </a:t>
            </a:r>
            <a:r>
              <a:rPr lang="de-DE" sz="1800" dirty="0" err="1" smtClean="0"/>
              <a:t>Mathematicaly</a:t>
            </a:r>
            <a:r>
              <a:rPr lang="de-DE" sz="1800" dirty="0" smtClean="0"/>
              <a:t> </a:t>
            </a:r>
            <a:r>
              <a:rPr lang="de-DE" sz="1800" dirty="0" err="1" smtClean="0"/>
              <a:t>speaking</a:t>
            </a:r>
            <a:r>
              <a:rPr lang="de-DE" sz="1800" dirty="0" smtClean="0"/>
              <a:t>, a </a:t>
            </a:r>
            <a:r>
              <a:rPr lang="de-DE" sz="1800" dirty="0" err="1" smtClean="0"/>
              <a:t>metric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a </a:t>
            </a:r>
            <a:r>
              <a:rPr lang="de-DE" sz="1800" b="1" dirty="0" err="1" smtClean="0"/>
              <a:t>measure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of</a:t>
            </a:r>
            <a:r>
              <a:rPr lang="de-DE" sz="1800" b="1" dirty="0" smtClean="0"/>
              <a:t> „</a:t>
            </a:r>
            <a:r>
              <a:rPr lang="de-DE" sz="1800" b="1" dirty="0" err="1" smtClean="0"/>
              <a:t>Distance</a:t>
            </a:r>
            <a:r>
              <a:rPr lang="de-DE" sz="1800" b="1" dirty="0" smtClean="0"/>
              <a:t>“.</a:t>
            </a:r>
          </a:p>
          <a:p>
            <a:endParaRPr lang="de-DE" sz="18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3407935"/>
            <a:ext cx="1905266" cy="11431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50" y="2886907"/>
            <a:ext cx="2363028" cy="208766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05" b="-9825"/>
          <a:stretch/>
        </p:blipFill>
        <p:spPr>
          <a:xfrm>
            <a:off x="7759068" y="4841187"/>
            <a:ext cx="1236342" cy="266764"/>
          </a:xfrm>
          <a:prstGeom prst="rect">
            <a:avLst/>
          </a:prstGeom>
        </p:spPr>
      </p:pic>
      <p:sp>
        <p:nvSpPr>
          <p:cNvPr id="21" name="Wolkenförmige Legende 20"/>
          <p:cNvSpPr/>
          <p:nvPr/>
        </p:nvSpPr>
        <p:spPr>
          <a:xfrm>
            <a:off x="7519039" y="2517353"/>
            <a:ext cx="1716401" cy="818806"/>
          </a:xfrm>
          <a:prstGeom prst="cloudCallout">
            <a:avLst>
              <a:gd name="adj1" fmla="val -83310"/>
              <a:gd name="adj2" fmla="val 347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rechts 21"/>
          <p:cNvSpPr/>
          <p:nvPr/>
        </p:nvSpPr>
        <p:spPr>
          <a:xfrm>
            <a:off x="3793351" y="3814558"/>
            <a:ext cx="750626" cy="232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File:Question mark3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271" y="2271674"/>
            <a:ext cx="1212869" cy="121286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40250" y="2716091"/>
            <a:ext cx="14116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1,1,0,1,0</a:t>
            </a:r>
            <a:endParaRPr lang="de-DE" dirty="0"/>
          </a:p>
        </p:txBody>
      </p:sp>
      <p:sp>
        <p:nvSpPr>
          <p:cNvPr id="13" name="Pfeil nach links und rechts 12"/>
          <p:cNvSpPr/>
          <p:nvPr/>
        </p:nvSpPr>
        <p:spPr>
          <a:xfrm rot="5400000">
            <a:off x="7791643" y="3830946"/>
            <a:ext cx="1135380" cy="3734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8572878" y="3795840"/>
            <a:ext cx="1357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Compare</a:t>
            </a:r>
            <a:endParaRPr lang="de-DE" sz="1800" dirty="0"/>
          </a:p>
        </p:txBody>
      </p:sp>
      <p:sp>
        <p:nvSpPr>
          <p:cNvPr id="28" name="Rechteck 27"/>
          <p:cNvSpPr/>
          <p:nvPr/>
        </p:nvSpPr>
        <p:spPr>
          <a:xfrm>
            <a:off x="7655097" y="5107951"/>
            <a:ext cx="1781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Ground</a:t>
            </a:r>
            <a:r>
              <a:rPr lang="de-DE" sz="1800" dirty="0" smtClean="0"/>
              <a:t> </a:t>
            </a:r>
            <a:r>
              <a:rPr lang="de-DE" sz="1800" dirty="0" err="1" smtClean="0"/>
              <a:t>Truth</a:t>
            </a:r>
            <a:endParaRPr lang="de-DE" sz="1800" dirty="0"/>
          </a:p>
        </p:txBody>
      </p:sp>
      <p:sp>
        <p:nvSpPr>
          <p:cNvPr id="29" name="Rechteck 28"/>
          <p:cNvSpPr/>
          <p:nvPr/>
        </p:nvSpPr>
        <p:spPr>
          <a:xfrm>
            <a:off x="7162840" y="2105186"/>
            <a:ext cx="2565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Network Suggestion</a:t>
            </a:r>
            <a:endParaRPr lang="de-DE" sz="1800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19" y="3315672"/>
            <a:ext cx="2347700" cy="9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Wolkenförmige Legende 37"/>
          <p:cNvSpPr/>
          <p:nvPr/>
        </p:nvSpPr>
        <p:spPr>
          <a:xfrm>
            <a:off x="3889996" y="2766563"/>
            <a:ext cx="2359624" cy="1498628"/>
          </a:xfrm>
          <a:prstGeom prst="cloudCallout">
            <a:avLst>
              <a:gd name="adj1" fmla="val -69747"/>
              <a:gd name="adj2" fmla="val 139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Multilayer</a:t>
            </a:r>
            <a:r>
              <a:rPr lang="de-DE" dirty="0" smtClean="0"/>
              <a:t> </a:t>
            </a:r>
            <a:r>
              <a:rPr lang="de-DE" dirty="0" err="1" smtClean="0"/>
              <a:t>Perceptron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Loss </a:t>
            </a:r>
            <a:r>
              <a:rPr lang="de-DE" b="0" dirty="0" err="1" smtClean="0"/>
              <a:t>functions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2117466" y="1163815"/>
            <a:ext cx="8071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800" dirty="0"/>
          </a:p>
          <a:p>
            <a:r>
              <a:rPr lang="de-DE" sz="1800" b="1" dirty="0" smtClean="0"/>
              <a:t>MSE</a:t>
            </a:r>
            <a:r>
              <a:rPr lang="de-DE" sz="1800" dirty="0" smtClean="0"/>
              <a:t> (Naive </a:t>
            </a:r>
            <a:r>
              <a:rPr lang="de-DE" sz="1800" dirty="0" err="1" smtClean="0"/>
              <a:t>approach</a:t>
            </a:r>
            <a:r>
              <a:rPr lang="de-DE" sz="1800" dirty="0" smtClean="0"/>
              <a:t>)					</a:t>
            </a:r>
            <a:r>
              <a:rPr lang="de-DE" sz="1800" b="1" dirty="0" err="1" smtClean="0"/>
              <a:t>Crossentropy</a:t>
            </a:r>
            <a:r>
              <a:rPr lang="de-DE" sz="1800" dirty="0" smtClean="0"/>
              <a:t> </a:t>
            </a:r>
            <a:endParaRPr lang="de-DE" sz="1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71" y="3555956"/>
            <a:ext cx="3296110" cy="5144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981392" y="1893641"/>
            <a:ext cx="47869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Computes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mean</a:t>
            </a:r>
            <a:r>
              <a:rPr lang="de-DE" sz="1800" dirty="0" smtClean="0"/>
              <a:t> </a:t>
            </a:r>
            <a:r>
              <a:rPr lang="de-DE" sz="1800" dirty="0" err="1" smtClean="0"/>
              <a:t>square</a:t>
            </a:r>
            <a:r>
              <a:rPr lang="de-DE" sz="1800" dirty="0" smtClean="0"/>
              <a:t> Error </a:t>
            </a:r>
            <a:r>
              <a:rPr lang="de-DE" sz="1800" dirty="0" err="1" smtClean="0"/>
              <a:t>which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defined</a:t>
            </a:r>
            <a:r>
              <a:rPr lang="de-DE" sz="1800" dirty="0" smtClean="0"/>
              <a:t> </a:t>
            </a:r>
            <a:r>
              <a:rPr lang="de-DE" sz="1800" dirty="0" err="1" smtClean="0"/>
              <a:t>as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b="1" dirty="0" err="1"/>
              <a:t>d</a:t>
            </a:r>
            <a:r>
              <a:rPr lang="de-DE" sz="1800" b="1" dirty="0" err="1" smtClean="0"/>
              <a:t>istance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b="1" dirty="0" err="1" smtClean="0"/>
              <a:t>two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points</a:t>
            </a:r>
            <a:r>
              <a:rPr lang="de-DE" sz="1800" b="1" dirty="0" smtClean="0"/>
              <a:t> </a:t>
            </a:r>
            <a:r>
              <a:rPr lang="de-DE" sz="1800" dirty="0" smtClean="0"/>
              <a:t>in a </a:t>
            </a:r>
            <a:r>
              <a:rPr lang="de-DE" sz="1800" dirty="0" err="1" smtClean="0"/>
              <a:t>vector</a:t>
            </a:r>
            <a:r>
              <a:rPr lang="de-DE" sz="1800" dirty="0" smtClean="0"/>
              <a:t> </a:t>
            </a:r>
            <a:r>
              <a:rPr lang="de-DE" sz="1800" dirty="0" err="1" smtClean="0"/>
              <a:t>space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sp>
        <p:nvSpPr>
          <p:cNvPr id="9" name="Rechteck 8"/>
          <p:cNvSpPr/>
          <p:nvPr/>
        </p:nvSpPr>
        <p:spPr>
          <a:xfrm>
            <a:off x="874712" y="5233535"/>
            <a:ext cx="9625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The naive </a:t>
            </a:r>
            <a:r>
              <a:rPr lang="de-DE" sz="1800" dirty="0" err="1" smtClean="0"/>
              <a:t>approach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applying</a:t>
            </a:r>
            <a:r>
              <a:rPr lang="de-DE" sz="1800" dirty="0" smtClean="0"/>
              <a:t> </a:t>
            </a:r>
            <a:r>
              <a:rPr lang="de-DE" sz="1800" b="1" dirty="0" smtClean="0"/>
              <a:t>MSE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regression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ok. But (</a:t>
            </a:r>
            <a:r>
              <a:rPr lang="de-DE" sz="1800" dirty="0" err="1" smtClean="0"/>
              <a:t>later</a:t>
            </a:r>
            <a:r>
              <a:rPr lang="de-DE" sz="1800" dirty="0" smtClean="0"/>
              <a:t>) </a:t>
            </a:r>
            <a:r>
              <a:rPr lang="de-DE" sz="1800" dirty="0" err="1" smtClean="0"/>
              <a:t>we</a:t>
            </a:r>
            <a:r>
              <a:rPr lang="de-DE" sz="1800" dirty="0" smtClean="0"/>
              <a:t> will </a:t>
            </a:r>
            <a:r>
              <a:rPr lang="de-DE" sz="1800" dirty="0" err="1" smtClean="0"/>
              <a:t>discuss</a:t>
            </a:r>
            <a:r>
              <a:rPr lang="de-DE" sz="1800" dirty="0" smtClean="0"/>
              <a:t> a </a:t>
            </a:r>
            <a:r>
              <a:rPr lang="de-DE" sz="1800" dirty="0" err="1" smtClean="0"/>
              <a:t>reason</a:t>
            </a:r>
            <a:r>
              <a:rPr lang="de-DE" sz="1800" dirty="0" smtClean="0"/>
              <a:t> </a:t>
            </a:r>
            <a:r>
              <a:rPr lang="de-DE" sz="1800" dirty="0" err="1" smtClean="0"/>
              <a:t>why</a:t>
            </a:r>
            <a:r>
              <a:rPr lang="de-DE" sz="1800" dirty="0" smtClean="0"/>
              <a:t> </a:t>
            </a:r>
            <a:r>
              <a:rPr lang="de-DE" sz="1800" dirty="0" err="1" smtClean="0"/>
              <a:t>classification</a:t>
            </a:r>
            <a:r>
              <a:rPr lang="de-DE" sz="1800" dirty="0" smtClean="0"/>
              <a:t> </a:t>
            </a:r>
            <a:r>
              <a:rPr lang="de-DE" sz="1800" b="1" dirty="0" err="1" smtClean="0"/>
              <a:t>Crossentropy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way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go</a:t>
            </a:r>
            <a:r>
              <a:rPr lang="de-DE" sz="1800" dirty="0"/>
              <a:t> </a:t>
            </a:r>
            <a:r>
              <a:rPr lang="de-DE" sz="1800" dirty="0" smtClean="0"/>
              <a:t>in </a:t>
            </a:r>
            <a:r>
              <a:rPr lang="de-DE" sz="1800" b="1" dirty="0" err="1" smtClean="0"/>
              <a:t>nearly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every</a:t>
            </a:r>
            <a:r>
              <a:rPr lang="de-DE" sz="1800" b="1" dirty="0" smtClean="0"/>
              <a:t> </a:t>
            </a:r>
            <a:r>
              <a:rPr lang="de-DE" sz="1800" dirty="0" smtClean="0"/>
              <a:t>Situation!</a:t>
            </a:r>
            <a:endParaRPr lang="de-DE" sz="1800" dirty="0"/>
          </a:p>
        </p:txBody>
      </p:sp>
      <p:sp>
        <p:nvSpPr>
          <p:cNvPr id="11" name="Rechteck 10"/>
          <p:cNvSpPr/>
          <p:nvPr/>
        </p:nvSpPr>
        <p:spPr>
          <a:xfrm>
            <a:off x="6640008" y="1877638"/>
            <a:ext cx="5551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The (mean) cross entropy is a measure of </a:t>
            </a:r>
            <a:r>
              <a:rPr lang="en-US" sz="1800" b="1" dirty="0"/>
              <a:t>difference</a:t>
            </a:r>
            <a:r>
              <a:rPr lang="en-US" sz="1800" dirty="0"/>
              <a:t> between </a:t>
            </a:r>
            <a:r>
              <a:rPr lang="en-US" sz="1800" b="1" dirty="0"/>
              <a:t>two</a:t>
            </a:r>
            <a:r>
              <a:rPr lang="en-US" sz="1800" dirty="0"/>
              <a:t> </a:t>
            </a:r>
            <a:r>
              <a:rPr lang="en-US" sz="1800" b="1" dirty="0"/>
              <a:t>discrete</a:t>
            </a:r>
            <a:r>
              <a:rPr lang="en-US" sz="1800" dirty="0"/>
              <a:t> probability </a:t>
            </a:r>
            <a:r>
              <a:rPr lang="en-US" sz="1800" b="1" dirty="0"/>
              <a:t>distributions</a:t>
            </a:r>
            <a:r>
              <a:rPr lang="en-US" sz="1800" dirty="0" smtClean="0"/>
              <a:t>. (created by Claude Shannon)</a:t>
            </a:r>
            <a:endParaRPr lang="de-DE" sz="1800" dirty="0"/>
          </a:p>
        </p:txBody>
      </p:sp>
      <p:sp>
        <p:nvSpPr>
          <p:cNvPr id="12" name="Rechteck 11"/>
          <p:cNvSpPr/>
          <p:nvPr/>
        </p:nvSpPr>
        <p:spPr>
          <a:xfrm>
            <a:off x="7258503" y="4127419"/>
            <a:ext cx="1221809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Mean</a:t>
            </a:r>
          </a:p>
          <a:p>
            <a:pPr algn="ctr"/>
            <a:r>
              <a:rPr lang="en-US" sz="1000" dirty="0"/>
              <a:t>o</a:t>
            </a:r>
            <a:r>
              <a:rPr lang="en-US" sz="1000" dirty="0" smtClean="0"/>
              <a:t>ver all (possible)</a:t>
            </a:r>
          </a:p>
          <a:p>
            <a:pPr algn="ctr"/>
            <a:r>
              <a:rPr lang="en-US" sz="1000" dirty="0" smtClean="0"/>
              <a:t>classes</a:t>
            </a:r>
            <a:endParaRPr lang="de-DE" sz="1050" dirty="0"/>
          </a:p>
        </p:txBody>
      </p:sp>
      <p:sp>
        <p:nvSpPr>
          <p:cNvPr id="14" name="Rechteck 13"/>
          <p:cNvSpPr/>
          <p:nvPr/>
        </p:nvSpPr>
        <p:spPr>
          <a:xfrm>
            <a:off x="10004467" y="3436477"/>
            <a:ext cx="275214" cy="68078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8808127" y="4126199"/>
            <a:ext cx="996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Ground truth</a:t>
            </a:r>
            <a:endParaRPr lang="de-DE" sz="1400" dirty="0"/>
          </a:p>
        </p:txBody>
      </p:sp>
      <p:sp>
        <p:nvSpPr>
          <p:cNvPr id="18" name="Rechteck 17"/>
          <p:cNvSpPr/>
          <p:nvPr/>
        </p:nvSpPr>
        <p:spPr>
          <a:xfrm>
            <a:off x="9192764" y="3422167"/>
            <a:ext cx="207530" cy="68078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9644003" y="4143346"/>
            <a:ext cx="996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Suggestion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43" y="3497651"/>
            <a:ext cx="2214902" cy="76754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1847661" y="3534889"/>
            <a:ext cx="631018" cy="6619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1472987" y="4162173"/>
            <a:ext cx="127310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/>
              <a:t>Mean</a:t>
            </a:r>
          </a:p>
          <a:p>
            <a:pPr algn="ctr"/>
            <a:r>
              <a:rPr lang="en-US" sz="1050" dirty="0"/>
              <a:t>o</a:t>
            </a:r>
            <a:r>
              <a:rPr lang="en-US" sz="1050" dirty="0" smtClean="0"/>
              <a:t>ver all (possible)</a:t>
            </a:r>
          </a:p>
          <a:p>
            <a:pPr algn="ctr"/>
            <a:r>
              <a:rPr lang="en-US" sz="1050" dirty="0" smtClean="0"/>
              <a:t>classes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2929559" y="3741215"/>
                <a:ext cx="174984" cy="2492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559" y="3741215"/>
                <a:ext cx="174984" cy="249299"/>
              </a:xfrm>
              <a:prstGeom prst="rect">
                <a:avLst/>
              </a:prstGeom>
              <a:blipFill>
                <a:blip r:embed="rId13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/>
          <p:cNvSpPr txBox="1"/>
          <p:nvPr/>
        </p:nvSpPr>
        <p:spPr>
          <a:xfrm>
            <a:off x="3081959" y="3893615"/>
            <a:ext cx="65" cy="2492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7871745" y="3436477"/>
                <a:ext cx="156068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745" y="3436477"/>
                <a:ext cx="156068" cy="184666"/>
              </a:xfrm>
              <a:prstGeom prst="rect">
                <a:avLst/>
              </a:prstGeom>
              <a:blipFill>
                <a:blip r:embed="rId8"/>
                <a:stretch>
                  <a:fillRect l="-23077" r="-15385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7748277" y="3917231"/>
                <a:ext cx="348942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77" y="3917231"/>
                <a:ext cx="348942" cy="169277"/>
              </a:xfrm>
              <a:prstGeom prst="rect">
                <a:avLst/>
              </a:prstGeom>
              <a:blipFill>
                <a:blip r:embed="rId14"/>
                <a:stretch>
                  <a:fillRect l="-8772" r="-877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7582087" y="3446639"/>
            <a:ext cx="523760" cy="6807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/>
              <p:cNvSpPr txBox="1"/>
              <p:nvPr/>
            </p:nvSpPr>
            <p:spPr>
              <a:xfrm>
                <a:off x="7591004" y="3801444"/>
                <a:ext cx="156068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Textfeld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04" y="3801444"/>
                <a:ext cx="156068" cy="184666"/>
              </a:xfrm>
              <a:prstGeom prst="rect">
                <a:avLst/>
              </a:prstGeom>
              <a:blipFill>
                <a:blip r:embed="rId8"/>
                <a:stretch>
                  <a:fillRect l="-23077" r="-15385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hteck 29"/>
          <p:cNvSpPr/>
          <p:nvPr/>
        </p:nvSpPr>
        <p:spPr>
          <a:xfrm>
            <a:off x="2482735" y="3523277"/>
            <a:ext cx="221904" cy="68078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2900333" y="3529159"/>
            <a:ext cx="220363" cy="68078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/>
              <p:cNvSpPr txBox="1"/>
              <p:nvPr/>
            </p:nvSpPr>
            <p:spPr>
              <a:xfrm>
                <a:off x="9306198" y="3801444"/>
                <a:ext cx="6258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DE" sz="9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98" y="3801444"/>
                <a:ext cx="62581" cy="123111"/>
              </a:xfrm>
              <a:prstGeom prst="rect">
                <a:avLst/>
              </a:prstGeom>
              <a:blipFill>
                <a:blip r:embed="rId11"/>
                <a:stretch>
                  <a:fillRect l="-50000" r="-30000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8222653" y="3793655"/>
                <a:ext cx="6258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DE" sz="9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53" y="3793655"/>
                <a:ext cx="62581" cy="123111"/>
              </a:xfrm>
              <a:prstGeom prst="rect">
                <a:avLst/>
              </a:prstGeom>
              <a:blipFill>
                <a:blip r:embed="rId15"/>
                <a:stretch>
                  <a:fillRect l="-50000" r="-30000" b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hteck 34"/>
          <p:cNvSpPr/>
          <p:nvPr/>
        </p:nvSpPr>
        <p:spPr>
          <a:xfrm>
            <a:off x="2085817" y="3109048"/>
            <a:ext cx="996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Ground truth</a:t>
            </a:r>
            <a:endParaRPr lang="de-DE" sz="1400" dirty="0"/>
          </a:p>
        </p:txBody>
      </p:sp>
      <p:sp>
        <p:nvSpPr>
          <p:cNvPr id="36" name="Rechteck 35"/>
          <p:cNvSpPr/>
          <p:nvPr/>
        </p:nvSpPr>
        <p:spPr>
          <a:xfrm>
            <a:off x="2702309" y="4245845"/>
            <a:ext cx="996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Suggestion</a:t>
            </a:r>
            <a:endParaRPr lang="de-DE" sz="1400" dirty="0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00" y="2973995"/>
            <a:ext cx="1790251" cy="10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feil nach rechts 121"/>
          <p:cNvSpPr/>
          <p:nvPr/>
        </p:nvSpPr>
        <p:spPr>
          <a:xfrm rot="2955893">
            <a:off x="3797448" y="1774458"/>
            <a:ext cx="1242086" cy="14524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42"/>
          <a:stretch/>
        </p:blipFill>
        <p:spPr>
          <a:xfrm>
            <a:off x="6483260" y="392961"/>
            <a:ext cx="2306791" cy="659998"/>
          </a:xfrm>
          <a:prstGeom prst="rect">
            <a:avLst/>
          </a:prstGeom>
        </p:spPr>
      </p:pic>
      <p:sp>
        <p:nvSpPr>
          <p:cNvPr id="12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/>
              <a:t>Multilayer</a:t>
            </a:r>
            <a:r>
              <a:rPr lang="de-DE" dirty="0"/>
              <a:t> </a:t>
            </a:r>
            <a:r>
              <a:rPr lang="de-DE" dirty="0" err="1"/>
              <a:t>Perceptron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Forward Pass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9" name="Geschweifte Klammer rechts 8"/>
          <p:cNvSpPr/>
          <p:nvPr/>
        </p:nvSpPr>
        <p:spPr>
          <a:xfrm rot="5400000">
            <a:off x="7925034" y="701316"/>
            <a:ext cx="211819" cy="900100"/>
          </a:xfrm>
          <a:prstGeom prst="rightBrace">
            <a:avLst>
              <a:gd name="adj1" fmla="val 8333"/>
              <a:gd name="adj2" fmla="val 5259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28" y="1315681"/>
            <a:ext cx="92414" cy="9762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034" y="1923941"/>
            <a:ext cx="1905266" cy="1143160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2444529" y="1797349"/>
            <a:ext cx="563880" cy="5701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2444529" y="2735525"/>
            <a:ext cx="563880" cy="5701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>
            <a:off x="1963562" y="1943100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1963562" y="2894861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522187" y="891841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3522187" y="1630499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22187" y="2324729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522187" y="3042381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522187" y="3760033"/>
            <a:ext cx="563880" cy="5701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4686979" y="2289683"/>
            <a:ext cx="563880" cy="5701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481" y="3641356"/>
            <a:ext cx="2625990" cy="2028204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89" y="2178507"/>
            <a:ext cx="2701907" cy="1536749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06" y="497150"/>
            <a:ext cx="2704965" cy="1773538"/>
          </a:xfrm>
          <a:prstGeom prst="rect">
            <a:avLst/>
          </a:prstGeom>
        </p:spPr>
      </p:pic>
      <p:sp>
        <p:nvSpPr>
          <p:cNvPr id="28" name="Rechteck 27"/>
          <p:cNvSpPr/>
          <p:nvPr/>
        </p:nvSpPr>
        <p:spPr>
          <a:xfrm>
            <a:off x="9171539" y="463124"/>
            <a:ext cx="2792830" cy="53052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r Verbinder 4"/>
          <p:cNvCxnSpPr/>
          <p:nvPr/>
        </p:nvCxnSpPr>
        <p:spPr>
          <a:xfrm>
            <a:off x="7184743" y="820080"/>
            <a:ext cx="1979230" cy="494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38" idx="0"/>
          </p:cNvCxnSpPr>
          <p:nvPr/>
        </p:nvCxnSpPr>
        <p:spPr>
          <a:xfrm flipV="1">
            <a:off x="7318930" y="471150"/>
            <a:ext cx="1852609" cy="13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7184743" y="606696"/>
            <a:ext cx="268374" cy="2133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Grafik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54" y="3569977"/>
            <a:ext cx="2514275" cy="192296"/>
          </a:xfrm>
          <a:prstGeom prst="rect">
            <a:avLst/>
          </a:prstGeom>
        </p:spPr>
      </p:pic>
      <p:sp>
        <p:nvSpPr>
          <p:cNvPr id="68" name="Freihandform 67"/>
          <p:cNvSpPr/>
          <p:nvPr/>
        </p:nvSpPr>
        <p:spPr>
          <a:xfrm>
            <a:off x="6127185" y="4726654"/>
            <a:ext cx="1348740" cy="797017"/>
          </a:xfrm>
          <a:custGeom>
            <a:avLst/>
            <a:gdLst>
              <a:gd name="connsiteX0" fmla="*/ 0 w 1348740"/>
              <a:gd name="connsiteY0" fmla="*/ 0 h 797017"/>
              <a:gd name="connsiteX1" fmla="*/ 289560 w 1348740"/>
              <a:gd name="connsiteY1" fmla="*/ 685800 h 797017"/>
              <a:gd name="connsiteX2" fmla="*/ 769620 w 1348740"/>
              <a:gd name="connsiteY2" fmla="*/ 769620 h 797017"/>
              <a:gd name="connsiteX3" fmla="*/ 1021080 w 1348740"/>
              <a:gd name="connsiteY3" fmla="*/ 411480 h 797017"/>
              <a:gd name="connsiteX4" fmla="*/ 1112520 w 1348740"/>
              <a:gd name="connsiteY4" fmla="*/ 487680 h 797017"/>
              <a:gd name="connsiteX5" fmla="*/ 1348740 w 1348740"/>
              <a:gd name="connsiteY5" fmla="*/ 22860 h 797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8740" h="797017">
                <a:moveTo>
                  <a:pt x="0" y="0"/>
                </a:moveTo>
                <a:cubicBezTo>
                  <a:pt x="80645" y="278765"/>
                  <a:pt x="161290" y="557530"/>
                  <a:pt x="289560" y="685800"/>
                </a:cubicBezTo>
                <a:cubicBezTo>
                  <a:pt x="417830" y="814070"/>
                  <a:pt x="647700" y="815340"/>
                  <a:pt x="769620" y="769620"/>
                </a:cubicBezTo>
                <a:cubicBezTo>
                  <a:pt x="891540" y="723900"/>
                  <a:pt x="963930" y="458470"/>
                  <a:pt x="1021080" y="411480"/>
                </a:cubicBezTo>
                <a:cubicBezTo>
                  <a:pt x="1078230" y="364490"/>
                  <a:pt x="1057910" y="552450"/>
                  <a:pt x="1112520" y="487680"/>
                </a:cubicBezTo>
                <a:cubicBezTo>
                  <a:pt x="1167130" y="422910"/>
                  <a:pt x="1257935" y="222885"/>
                  <a:pt x="1348740" y="228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9" name="Grafik 6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9" b="-11909"/>
          <a:stretch/>
        </p:blipFill>
        <p:spPr>
          <a:xfrm>
            <a:off x="6303289" y="3149552"/>
            <a:ext cx="958571" cy="271827"/>
          </a:xfrm>
          <a:prstGeom prst="rect">
            <a:avLst/>
          </a:prstGeom>
        </p:spPr>
      </p:pic>
      <p:sp>
        <p:nvSpPr>
          <p:cNvPr id="74" name="Rechteck 73"/>
          <p:cNvSpPr/>
          <p:nvPr/>
        </p:nvSpPr>
        <p:spPr>
          <a:xfrm>
            <a:off x="3552220" y="994080"/>
            <a:ext cx="235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1.2</a:t>
            </a:r>
            <a:endParaRPr lang="de-DE" sz="1800" dirty="0"/>
          </a:p>
        </p:txBody>
      </p:sp>
      <p:sp>
        <p:nvSpPr>
          <p:cNvPr id="75" name="Rechteck 74"/>
          <p:cNvSpPr/>
          <p:nvPr/>
        </p:nvSpPr>
        <p:spPr>
          <a:xfrm>
            <a:off x="3564901" y="1726863"/>
            <a:ext cx="235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4.5</a:t>
            </a:r>
            <a:endParaRPr lang="de-DE" sz="1800" dirty="0"/>
          </a:p>
        </p:txBody>
      </p:sp>
      <p:sp>
        <p:nvSpPr>
          <p:cNvPr id="76" name="Rechteck 75"/>
          <p:cNvSpPr/>
          <p:nvPr/>
        </p:nvSpPr>
        <p:spPr>
          <a:xfrm>
            <a:off x="3642197" y="2429070"/>
            <a:ext cx="1026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1</a:t>
            </a:r>
            <a:endParaRPr lang="de-DE" sz="1800" dirty="0"/>
          </a:p>
        </p:txBody>
      </p:sp>
      <p:sp>
        <p:nvSpPr>
          <p:cNvPr id="77" name="Rechteck 76"/>
          <p:cNvSpPr/>
          <p:nvPr/>
        </p:nvSpPr>
        <p:spPr>
          <a:xfrm>
            <a:off x="5304171" y="3073688"/>
            <a:ext cx="235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b="1" dirty="0" smtClean="0"/>
              <a:t>Target:</a:t>
            </a:r>
            <a:endParaRPr lang="de-DE" sz="1800" b="1" dirty="0"/>
          </a:p>
        </p:txBody>
      </p:sp>
      <p:sp>
        <p:nvSpPr>
          <p:cNvPr id="83" name="Rechteck 82"/>
          <p:cNvSpPr/>
          <p:nvPr/>
        </p:nvSpPr>
        <p:spPr>
          <a:xfrm>
            <a:off x="1699771" y="1557604"/>
            <a:ext cx="179927" cy="1890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/>
          <p:cNvSpPr/>
          <p:nvPr/>
        </p:nvSpPr>
        <p:spPr>
          <a:xfrm>
            <a:off x="6253890" y="3158688"/>
            <a:ext cx="268374" cy="213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/>
          <p:cNvSpPr/>
          <p:nvPr/>
        </p:nvSpPr>
        <p:spPr>
          <a:xfrm>
            <a:off x="3645279" y="3151424"/>
            <a:ext cx="538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0</a:t>
            </a:r>
            <a:endParaRPr lang="de-DE" sz="1800" dirty="0"/>
          </a:p>
        </p:txBody>
      </p:sp>
      <p:sp>
        <p:nvSpPr>
          <p:cNvPr id="86" name="Rechteck 85"/>
          <p:cNvSpPr/>
          <p:nvPr/>
        </p:nvSpPr>
        <p:spPr>
          <a:xfrm>
            <a:off x="3542731" y="3860433"/>
            <a:ext cx="1026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2.3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 86"/>
              <p:cNvSpPr/>
              <p:nvPr/>
            </p:nvSpPr>
            <p:spPr>
              <a:xfrm>
                <a:off x="4107252" y="1038407"/>
                <a:ext cx="96984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 smtClean="0"/>
                  <a:t> = 0.5</a:t>
                </a:r>
                <a:endParaRPr lang="de-DE" sz="1200" dirty="0"/>
              </a:p>
            </p:txBody>
          </p:sp>
        </mc:Choice>
        <mc:Fallback xmlns="">
          <p:sp>
            <p:nvSpPr>
              <p:cNvPr id="87" name="Rechteck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252" y="1038407"/>
                <a:ext cx="969849" cy="276999"/>
              </a:xfrm>
              <a:prstGeom prst="rect">
                <a:avLst/>
              </a:prstGeom>
              <a:blipFill>
                <a:blip r:embed="rId2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/>
              <p:cNvSpPr/>
              <p:nvPr/>
            </p:nvSpPr>
            <p:spPr>
              <a:xfrm>
                <a:off x="5419364" y="2414939"/>
                <a:ext cx="274927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de-DE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de-DE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1.2</m:t>
                          </m:r>
                          <m:r>
                            <a:rPr lang="de-DE" sz="12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1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m:rPr>
                              <m:nor/>
                            </m:rPr>
                            <a:rPr lang="de-DE" sz="1200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5 − 4.5</m:t>
                          </m:r>
                          <m:r>
                            <a:rPr lang="de-DE" sz="1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12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12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1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de-DE" sz="1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2" name="Rechteck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64" y="2414939"/>
                <a:ext cx="2749276" cy="276999"/>
              </a:xfrm>
              <a:prstGeom prst="rect">
                <a:avLst/>
              </a:prstGeom>
              <a:blipFill>
                <a:blip r:embed="rId4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hteck 93"/>
              <p:cNvSpPr/>
              <p:nvPr/>
            </p:nvSpPr>
            <p:spPr>
              <a:xfrm>
                <a:off x="5944411" y="3743133"/>
                <a:ext cx="1893905" cy="40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(1−0.05)</m:t>
                          </m:r>
                        </m:e>
                        <m:sup>
                          <m:r>
                            <a:rPr lang="de-DE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𝟒𝟓𝟏𝟐𝟓</m:t>
                      </m:r>
                    </m:oMath>
                  </m:oMathPara>
                </a14:m>
                <a:endParaRPr lang="de-DE" sz="1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4" name="Rechteck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411" y="3743133"/>
                <a:ext cx="1893905" cy="40921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Grafik 9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60" y="4355138"/>
            <a:ext cx="1242262" cy="214183"/>
          </a:xfrm>
          <a:prstGeom prst="rect">
            <a:avLst/>
          </a:prstGeom>
        </p:spPr>
      </p:pic>
      <p:cxnSp>
        <p:nvCxnSpPr>
          <p:cNvPr id="96" name="Gerader Verbinder 95"/>
          <p:cNvCxnSpPr/>
          <p:nvPr/>
        </p:nvCxnSpPr>
        <p:spPr>
          <a:xfrm flipH="1">
            <a:off x="6009287" y="4625001"/>
            <a:ext cx="7868" cy="982269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/>
          <p:cNvCxnSpPr/>
          <p:nvPr/>
        </p:nvCxnSpPr>
        <p:spPr>
          <a:xfrm flipH="1" flipV="1">
            <a:off x="6009287" y="5607270"/>
            <a:ext cx="1328220" cy="1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hteck 104"/>
              <p:cNvSpPr/>
              <p:nvPr/>
            </p:nvSpPr>
            <p:spPr>
              <a:xfrm>
                <a:off x="7188297" y="5599966"/>
                <a:ext cx="525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5" name="Rechteck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97" y="5599966"/>
                <a:ext cx="52552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105"/>
              <p:cNvSpPr/>
              <p:nvPr/>
            </p:nvSpPr>
            <p:spPr>
              <a:xfrm>
                <a:off x="6079567" y="5658825"/>
                <a:ext cx="40748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de-DE" sz="105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de-DE" sz="1050" dirty="0"/>
              </a:p>
            </p:txBody>
          </p:sp>
        </mc:Choice>
        <mc:Fallback xmlns="">
          <p:sp>
            <p:nvSpPr>
              <p:cNvPr id="106" name="Rechteck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567" y="5658825"/>
                <a:ext cx="40748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hteck 106"/>
              <p:cNvSpPr/>
              <p:nvPr/>
            </p:nvSpPr>
            <p:spPr>
              <a:xfrm>
                <a:off x="5592245" y="5063339"/>
                <a:ext cx="47320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0.45</m:t>
                      </m:r>
                    </m:oMath>
                  </m:oMathPara>
                </a14:m>
                <a:endParaRPr lang="de-DE" sz="1050" dirty="0"/>
              </a:p>
            </p:txBody>
          </p:sp>
        </mc:Choice>
        <mc:Fallback xmlns="">
          <p:sp>
            <p:nvSpPr>
              <p:cNvPr id="107" name="Rechteck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45" y="5063339"/>
                <a:ext cx="473206" cy="253916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hteckiger Pfeil 108"/>
          <p:cNvSpPr/>
          <p:nvPr/>
        </p:nvSpPr>
        <p:spPr>
          <a:xfrm rot="10800000">
            <a:off x="7502733" y="2703397"/>
            <a:ext cx="259904" cy="1056636"/>
          </a:xfrm>
          <a:prstGeom prst="bentArrow">
            <a:avLst>
              <a:gd name="adj1" fmla="val 22952"/>
              <a:gd name="adj2" fmla="val 25000"/>
              <a:gd name="adj3" fmla="val 25000"/>
              <a:gd name="adj4" fmla="val 47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1" name="Pfeil nach rechts 110"/>
          <p:cNvSpPr/>
          <p:nvPr/>
        </p:nvSpPr>
        <p:spPr>
          <a:xfrm rot="7590615">
            <a:off x="6193280" y="4533318"/>
            <a:ext cx="1150934" cy="110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2" name="Gerader Verbinder 111"/>
          <p:cNvCxnSpPr>
            <a:endCxn id="125" idx="0"/>
          </p:cNvCxnSpPr>
          <p:nvPr/>
        </p:nvCxnSpPr>
        <p:spPr>
          <a:xfrm>
            <a:off x="6285801" y="5273931"/>
            <a:ext cx="13468" cy="4107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/>
          <p:cNvCxnSpPr/>
          <p:nvPr/>
        </p:nvCxnSpPr>
        <p:spPr>
          <a:xfrm flipH="1">
            <a:off x="6039428" y="5190297"/>
            <a:ext cx="22643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Ellipse 119"/>
          <p:cNvSpPr/>
          <p:nvPr/>
        </p:nvSpPr>
        <p:spPr>
          <a:xfrm>
            <a:off x="6279389" y="5134864"/>
            <a:ext cx="87102" cy="9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Pfeil nach rechts 120"/>
          <p:cNvSpPr/>
          <p:nvPr/>
        </p:nvSpPr>
        <p:spPr>
          <a:xfrm rot="18982688">
            <a:off x="2816705" y="1533621"/>
            <a:ext cx="929581" cy="127567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Pfeil nach rechts 122"/>
          <p:cNvSpPr/>
          <p:nvPr/>
        </p:nvSpPr>
        <p:spPr>
          <a:xfrm rot="2554478">
            <a:off x="2821103" y="3439295"/>
            <a:ext cx="925529" cy="12445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Rechteck 123"/>
          <p:cNvSpPr/>
          <p:nvPr/>
        </p:nvSpPr>
        <p:spPr>
          <a:xfrm>
            <a:off x="4516808" y="1074409"/>
            <a:ext cx="268374" cy="2133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6165082" y="5684658"/>
            <a:ext cx="268374" cy="2083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Pfeil nach rechts 125"/>
          <p:cNvSpPr/>
          <p:nvPr/>
        </p:nvSpPr>
        <p:spPr>
          <a:xfrm rot="18674539">
            <a:off x="3738408" y="3224994"/>
            <a:ext cx="1267032" cy="172765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Pfeil nach rechts 126"/>
          <p:cNvSpPr/>
          <p:nvPr/>
        </p:nvSpPr>
        <p:spPr>
          <a:xfrm rot="5400000">
            <a:off x="6317723" y="3448219"/>
            <a:ext cx="165139" cy="123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0" name="Grafik 129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3" y="4163484"/>
            <a:ext cx="3257778" cy="18764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1" name="Pfeil nach rechts 130"/>
          <p:cNvSpPr/>
          <p:nvPr/>
        </p:nvSpPr>
        <p:spPr>
          <a:xfrm rot="10800000">
            <a:off x="3333847" y="5020404"/>
            <a:ext cx="2243272" cy="244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hteck 131"/>
              <p:cNvSpPr/>
              <p:nvPr/>
            </p:nvSpPr>
            <p:spPr>
              <a:xfrm>
                <a:off x="2682385" y="5507633"/>
                <a:ext cx="41190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2" name="Rechteck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385" y="5507633"/>
                <a:ext cx="411908" cy="276999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hteck 132"/>
              <p:cNvSpPr/>
              <p:nvPr/>
            </p:nvSpPr>
            <p:spPr>
              <a:xfrm>
                <a:off x="1005225" y="5607271"/>
                <a:ext cx="41549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3" name="Rechteck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5" y="5607271"/>
                <a:ext cx="415498" cy="276999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hteck 134"/>
              <p:cNvSpPr/>
              <p:nvPr/>
            </p:nvSpPr>
            <p:spPr>
              <a:xfrm>
                <a:off x="4114545" y="1768147"/>
                <a:ext cx="142475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 smtClean="0"/>
                  <a:t> = -1</a:t>
                </a:r>
                <a:endParaRPr lang="de-DE" sz="1200" dirty="0"/>
              </a:p>
            </p:txBody>
          </p:sp>
        </mc:Choice>
        <mc:Fallback xmlns="">
          <p:sp>
            <p:nvSpPr>
              <p:cNvPr id="135" name="Rechteck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545" y="1768147"/>
                <a:ext cx="1424755" cy="276999"/>
              </a:xfrm>
              <a:prstGeom prst="rect">
                <a:avLst/>
              </a:prstGeom>
              <a:blipFill>
                <a:blip r:embed="rId40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hteck 135"/>
              <p:cNvSpPr/>
              <p:nvPr/>
            </p:nvSpPr>
            <p:spPr>
              <a:xfrm>
                <a:off x="4136580" y="2454893"/>
                <a:ext cx="7835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sz="1200" dirty="0" smtClean="0"/>
                  <a:t> = 0</a:t>
                </a:r>
                <a:endParaRPr lang="de-DE" sz="1200" dirty="0"/>
              </a:p>
            </p:txBody>
          </p:sp>
        </mc:Choice>
        <mc:Fallback xmlns="">
          <p:sp>
            <p:nvSpPr>
              <p:cNvPr id="136" name="Rechteck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80" y="2454893"/>
                <a:ext cx="783513" cy="276999"/>
              </a:xfrm>
              <a:prstGeom prst="rect">
                <a:avLst/>
              </a:prstGeom>
              <a:blipFill>
                <a:blip r:embed="rId3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hteck 137"/>
              <p:cNvSpPr/>
              <p:nvPr/>
            </p:nvSpPr>
            <p:spPr>
              <a:xfrm>
                <a:off x="4114545" y="3942245"/>
                <a:ext cx="76348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200" dirty="0" smtClean="0"/>
                  <a:t> = 0</a:t>
                </a:r>
                <a:endParaRPr lang="de-DE" sz="1200" dirty="0"/>
              </a:p>
            </p:txBody>
          </p:sp>
        </mc:Choice>
        <mc:Fallback xmlns="">
          <p:sp>
            <p:nvSpPr>
              <p:cNvPr id="138" name="Rechteck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545" y="3942245"/>
                <a:ext cx="763482" cy="276999"/>
              </a:xfrm>
              <a:prstGeom prst="rect">
                <a:avLst/>
              </a:prstGeom>
              <a:blipFill>
                <a:blip r:embed="rId3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hteck 138"/>
              <p:cNvSpPr/>
              <p:nvPr/>
            </p:nvSpPr>
            <p:spPr>
              <a:xfrm>
                <a:off x="4130591" y="3172963"/>
                <a:ext cx="83204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de-DE" sz="1200" dirty="0" smtClean="0"/>
                  <a:t> = 1</a:t>
                </a:r>
                <a:endParaRPr lang="de-DE" sz="1200" dirty="0"/>
              </a:p>
            </p:txBody>
          </p:sp>
        </mc:Choice>
        <mc:Fallback xmlns="">
          <p:sp>
            <p:nvSpPr>
              <p:cNvPr id="139" name="Rechteck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91" y="3172963"/>
                <a:ext cx="832042" cy="276999"/>
              </a:xfrm>
              <a:prstGeom prst="rect">
                <a:avLst/>
              </a:prstGeom>
              <a:blipFill>
                <a:blip r:embed="rId3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hteck 139"/>
              <p:cNvSpPr/>
              <p:nvPr/>
            </p:nvSpPr>
            <p:spPr>
              <a:xfrm>
                <a:off x="6543372" y="803274"/>
                <a:ext cx="69634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200" dirty="0" smtClean="0"/>
                  <a:t> = 0</a:t>
                </a:r>
                <a:endParaRPr lang="de-DE" sz="1200" dirty="0"/>
              </a:p>
            </p:txBody>
          </p:sp>
        </mc:Choice>
        <mc:Fallback xmlns="">
          <p:sp>
            <p:nvSpPr>
              <p:cNvPr id="140" name="Rechteck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372" y="803274"/>
                <a:ext cx="696343" cy="276999"/>
              </a:xfrm>
              <a:prstGeom prst="rect">
                <a:avLst/>
              </a:prstGeom>
              <a:blipFill>
                <a:blip r:embed="rId3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Pfeil nach rechts 140"/>
          <p:cNvSpPr/>
          <p:nvPr/>
        </p:nvSpPr>
        <p:spPr>
          <a:xfrm>
            <a:off x="5220195" y="2452844"/>
            <a:ext cx="25664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Rechteck 141"/>
          <p:cNvSpPr/>
          <p:nvPr/>
        </p:nvSpPr>
        <p:spPr>
          <a:xfrm>
            <a:off x="3245945" y="5771066"/>
            <a:ext cx="8320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sp>
        <p:nvSpPr>
          <p:cNvPr id="144" name="Rechteck 143"/>
          <p:cNvSpPr/>
          <p:nvPr/>
        </p:nvSpPr>
        <p:spPr>
          <a:xfrm>
            <a:off x="95334" y="4991883"/>
            <a:ext cx="70121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pic>
        <p:nvPicPr>
          <p:cNvPr id="143" name="Grafik 1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1" y="5050925"/>
            <a:ext cx="594554" cy="102509"/>
          </a:xfrm>
          <a:prstGeom prst="rect">
            <a:avLst/>
          </a:prstGeom>
        </p:spPr>
      </p:pic>
      <p:sp>
        <p:nvSpPr>
          <p:cNvPr id="145" name="Rechteck 144"/>
          <p:cNvSpPr/>
          <p:nvPr/>
        </p:nvSpPr>
        <p:spPr>
          <a:xfrm>
            <a:off x="10203956" y="3779855"/>
            <a:ext cx="965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</a:rPr>
              <a:t>(</a:t>
            </a:r>
            <a:r>
              <a:rPr lang="de-DE" sz="1200" dirty="0" err="1" smtClean="0">
                <a:solidFill>
                  <a:srgbClr val="000000"/>
                </a:solidFill>
              </a:rPr>
              <a:t>Relu</a:t>
            </a:r>
            <a:r>
              <a:rPr lang="de-DE" sz="1200" dirty="0" smtClean="0">
                <a:solidFill>
                  <a:srgbClr val="000000"/>
                </a:solidFill>
              </a:rPr>
              <a:t>)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50" name="Freihandform 149"/>
          <p:cNvSpPr/>
          <p:nvPr/>
        </p:nvSpPr>
        <p:spPr>
          <a:xfrm>
            <a:off x="4038600" y="713388"/>
            <a:ext cx="2407920" cy="284832"/>
          </a:xfrm>
          <a:custGeom>
            <a:avLst/>
            <a:gdLst>
              <a:gd name="connsiteX0" fmla="*/ 0 w 2407920"/>
              <a:gd name="connsiteY0" fmla="*/ 284832 h 284832"/>
              <a:gd name="connsiteX1" fmla="*/ 731520 w 2407920"/>
              <a:gd name="connsiteY1" fmla="*/ 40992 h 284832"/>
              <a:gd name="connsiteX2" fmla="*/ 2407920 w 2407920"/>
              <a:gd name="connsiteY2" fmla="*/ 2892 h 28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7920" h="284832">
                <a:moveTo>
                  <a:pt x="0" y="284832"/>
                </a:moveTo>
                <a:cubicBezTo>
                  <a:pt x="165100" y="186407"/>
                  <a:pt x="330200" y="87982"/>
                  <a:pt x="731520" y="40992"/>
                </a:cubicBezTo>
                <a:cubicBezTo>
                  <a:pt x="1132840" y="-5998"/>
                  <a:pt x="2131060" y="-2188"/>
                  <a:pt x="2407920" y="289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Rechteck 163"/>
          <p:cNvSpPr/>
          <p:nvPr/>
        </p:nvSpPr>
        <p:spPr>
          <a:xfrm>
            <a:off x="3823323" y="5414527"/>
            <a:ext cx="16011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/>
              <a:t>Sum</a:t>
            </a:r>
            <a:r>
              <a:rPr lang="de-DE" sz="1400" dirty="0" smtClean="0"/>
              <a:t> </a:t>
            </a:r>
            <a:r>
              <a:rPr lang="de-DE" sz="1400" dirty="0" err="1" smtClean="0"/>
              <a:t>over</a:t>
            </a:r>
            <a:r>
              <a:rPr lang="de-DE" sz="1400" dirty="0" smtClean="0"/>
              <a:t> all </a:t>
            </a:r>
            <a:r>
              <a:rPr lang="de-DE" sz="1400" dirty="0" err="1" smtClean="0"/>
              <a:t>training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endParaRPr lang="de-DE" sz="1400" dirty="0"/>
          </a:p>
        </p:txBody>
      </p:sp>
      <p:sp>
        <p:nvSpPr>
          <p:cNvPr id="165" name="Textfeld 164"/>
          <p:cNvSpPr txBox="1"/>
          <p:nvPr/>
        </p:nvSpPr>
        <p:spPr>
          <a:xfrm>
            <a:off x="8016633" y="3549023"/>
            <a:ext cx="71814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</a:rPr>
              <a:t>(MSE </a:t>
            </a:r>
            <a:r>
              <a:rPr lang="de-DE" sz="1200" dirty="0" err="1" smtClean="0">
                <a:solidFill>
                  <a:srgbClr val="000000"/>
                </a:solidFill>
              </a:rPr>
              <a:t>loss</a:t>
            </a:r>
            <a:r>
              <a:rPr lang="de-DE" sz="1200" dirty="0" smtClean="0">
                <a:solidFill>
                  <a:srgbClr val="000000"/>
                </a:solidFill>
              </a:rPr>
              <a:t>)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66" name="Rechteck 165"/>
          <p:cNvSpPr/>
          <p:nvPr/>
        </p:nvSpPr>
        <p:spPr>
          <a:xfrm>
            <a:off x="4896649" y="3471500"/>
            <a:ext cx="3893401" cy="691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Rechteck 166"/>
          <p:cNvSpPr/>
          <p:nvPr/>
        </p:nvSpPr>
        <p:spPr>
          <a:xfrm>
            <a:off x="3770413" y="5188803"/>
            <a:ext cx="16011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u="sng" dirty="0" err="1" smtClean="0"/>
              <a:t>For</a:t>
            </a:r>
            <a:r>
              <a:rPr lang="de-DE" sz="1400" u="sng" dirty="0" smtClean="0"/>
              <a:t> all </a:t>
            </a:r>
            <a:r>
              <a:rPr lang="de-DE" sz="1400" u="sng" dirty="0" err="1" smtClean="0"/>
              <a:t>weights</a:t>
            </a:r>
            <a:r>
              <a:rPr lang="de-DE" sz="1400" u="sng" dirty="0" smtClean="0"/>
              <a:t>:</a:t>
            </a:r>
            <a:endParaRPr lang="de-DE" sz="1400" u="sng" dirty="0"/>
          </a:p>
        </p:txBody>
      </p:sp>
      <p:sp>
        <p:nvSpPr>
          <p:cNvPr id="78" name="Rechteck 77"/>
          <p:cNvSpPr/>
          <p:nvPr/>
        </p:nvSpPr>
        <p:spPr>
          <a:xfrm>
            <a:off x="9466429" y="100957"/>
            <a:ext cx="2565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b="1" dirty="0" err="1" smtClean="0"/>
              <a:t>Activation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functions</a:t>
            </a:r>
            <a:endParaRPr lang="de-DE" sz="1800" b="1" dirty="0"/>
          </a:p>
        </p:txBody>
      </p:sp>
    </p:spTree>
    <p:extLst>
      <p:ext uri="{BB962C8B-B14F-4D97-AF65-F5344CB8AC3E}">
        <p14:creationId xmlns:p14="http://schemas.microsoft.com/office/powerpoint/2010/main" val="29321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Multilayer</a:t>
            </a:r>
            <a:r>
              <a:rPr lang="de-DE" dirty="0" smtClean="0"/>
              <a:t> </a:t>
            </a:r>
            <a:r>
              <a:rPr lang="de-DE" dirty="0" err="1" smtClean="0"/>
              <a:t>Perceptron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err="1" smtClean="0"/>
              <a:t>Backward</a:t>
            </a:r>
            <a:r>
              <a:rPr lang="de-DE" b="0" dirty="0" smtClean="0"/>
              <a:t> Pass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679828" y="1807821"/>
            <a:ext cx="3919508" cy="421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74712" y="1846155"/>
            <a:ext cx="163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rule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44" y="1871995"/>
            <a:ext cx="3704037" cy="328138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 rot="5400000">
            <a:off x="4806662" y="2333320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722787" y="1009257"/>
            <a:ext cx="288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err="1" smtClean="0"/>
              <a:t>Gradien</a:t>
            </a:r>
            <a:r>
              <a:rPr lang="de-DE" sz="1800" dirty="0" smtClean="0"/>
              <a:t> </a:t>
            </a:r>
            <a:r>
              <a:rPr lang="de-DE" sz="1800" dirty="0" err="1" smtClean="0"/>
              <a:t>Descent</a:t>
            </a:r>
            <a:r>
              <a:rPr lang="de-DE" sz="1800" dirty="0" smtClean="0"/>
              <a:t> update </a:t>
            </a:r>
            <a:endParaRPr lang="de-DE" sz="1800" dirty="0"/>
          </a:p>
        </p:txBody>
      </p:sp>
      <p:sp>
        <p:nvSpPr>
          <p:cNvPr id="12" name="Pfeil nach rechts 11"/>
          <p:cNvSpPr/>
          <p:nvPr/>
        </p:nvSpPr>
        <p:spPr>
          <a:xfrm rot="16200000">
            <a:off x="5609216" y="1449614"/>
            <a:ext cx="382652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4224934" y="2658753"/>
            <a:ext cx="288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Learning rate</a:t>
            </a:r>
            <a:endParaRPr lang="de-DE" sz="1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441" y="2985033"/>
            <a:ext cx="5239840" cy="2930758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51"/>
          <a:stretch/>
        </p:blipFill>
        <p:spPr>
          <a:xfrm>
            <a:off x="8317671" y="48588"/>
            <a:ext cx="3808249" cy="2219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8208580" y="308201"/>
                <a:ext cx="756617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400" b="0" i="0" smtClean="0">
                          <a:latin typeface="Cambria Math" panose="02040503050406030204" pitchFamily="18" charset="0"/>
                        </a:rPr>
                        <m:t>output</m:t>
                      </m:r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80" y="308201"/>
                <a:ext cx="756617" cy="215444"/>
              </a:xfrm>
              <a:prstGeom prst="rect">
                <a:avLst/>
              </a:prstGeom>
              <a:blipFill>
                <a:blip r:embed="rId10"/>
                <a:stretch>
                  <a:fillRect l="-7258" r="-7258" b="-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/>
              <p:cNvSpPr txBox="1"/>
              <p:nvPr/>
            </p:nvSpPr>
            <p:spPr>
              <a:xfrm>
                <a:off x="7790968" y="1594775"/>
                <a:ext cx="101091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400" b="0" i="0" smtClean="0">
                          <a:latin typeface="Cambria Math" panose="02040503050406030204" pitchFamily="18" charset="0"/>
                        </a:rPr>
                        <m:t>output</m:t>
                      </m:r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8" name="Textfeld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68" y="1594775"/>
                <a:ext cx="1010918" cy="215444"/>
              </a:xfrm>
              <a:prstGeom prst="rect">
                <a:avLst/>
              </a:prstGeom>
              <a:blipFill>
                <a:blip r:embed="rId11"/>
                <a:stretch>
                  <a:fillRect l="-5422" r="-6024" b="-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/>
              <p:cNvSpPr txBox="1"/>
              <p:nvPr/>
            </p:nvSpPr>
            <p:spPr>
              <a:xfrm>
                <a:off x="9931142" y="1888264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142" y="1888264"/>
                <a:ext cx="226023" cy="276999"/>
              </a:xfrm>
              <a:prstGeom prst="rect">
                <a:avLst/>
              </a:prstGeom>
              <a:blipFill>
                <a:blip r:embed="rId12"/>
                <a:stretch>
                  <a:fillRect l="-5405" r="-108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Grafik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23" y="3248959"/>
            <a:ext cx="4258671" cy="418153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7269786" y="2854402"/>
            <a:ext cx="45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chain</a:t>
            </a:r>
            <a:r>
              <a:rPr lang="de-DE" dirty="0" smtClean="0"/>
              <a:t> </a:t>
            </a:r>
            <a:r>
              <a:rPr lang="de-DE" dirty="0" err="1" smtClean="0"/>
              <a:t>rule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weights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9935400" y="4209086"/>
            <a:ext cx="1455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(MMSE Loss)</a:t>
            </a:r>
            <a:endParaRPr lang="de-DE" sz="1600" dirty="0"/>
          </a:p>
        </p:txBody>
      </p:sp>
      <p:pic>
        <p:nvPicPr>
          <p:cNvPr id="46" name="Grafik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86" y="4298620"/>
            <a:ext cx="2514275" cy="192296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35" y="4616508"/>
            <a:ext cx="1584176" cy="254726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9935399" y="4555920"/>
            <a:ext cx="1234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</a:t>
            </a:r>
            <a:r>
              <a:rPr lang="de-DE" sz="1600" dirty="0" err="1" smtClean="0"/>
              <a:t>Sigmoid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pic>
        <p:nvPicPr>
          <p:cNvPr id="49" name="Grafik 4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40620" b="4446"/>
          <a:stretch/>
        </p:blipFill>
        <p:spPr>
          <a:xfrm>
            <a:off x="7531123" y="4992455"/>
            <a:ext cx="3458908" cy="169191"/>
          </a:xfrm>
          <a:prstGeom prst="rect">
            <a:avLst/>
          </a:prstGeom>
        </p:spPr>
      </p:pic>
      <p:sp>
        <p:nvSpPr>
          <p:cNvPr id="51" name="Rechteck 50"/>
          <p:cNvSpPr/>
          <p:nvPr/>
        </p:nvSpPr>
        <p:spPr>
          <a:xfrm>
            <a:off x="10987584" y="4900068"/>
            <a:ext cx="30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…</a:t>
            </a:r>
            <a:endParaRPr lang="de-DE" sz="1800" dirty="0"/>
          </a:p>
        </p:txBody>
      </p:sp>
      <p:sp>
        <p:nvSpPr>
          <p:cNvPr id="52" name="Rechteck 51"/>
          <p:cNvSpPr/>
          <p:nvPr/>
        </p:nvSpPr>
        <p:spPr>
          <a:xfrm>
            <a:off x="9302141" y="3181180"/>
            <a:ext cx="1137259" cy="2325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7231896" y="4267916"/>
            <a:ext cx="976684" cy="2620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8453909" y="3179187"/>
            <a:ext cx="667231" cy="2345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7680960" y="4582259"/>
            <a:ext cx="527620" cy="2345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7510541" y="3194258"/>
            <a:ext cx="762367" cy="23457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419940" y="4942425"/>
            <a:ext cx="762367" cy="23457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2878,14"/>
  <p:tag name="LATEXADDIN" val="\documentclass{article}&#10;\usepackage{amsmath}&#10;\pagestyle{empty}&#10;\begin{document}&#10;&#10;\begin{equation}&#10;\label{eq:FF}&#10;output =\sigma \left( \sum_{j=1} \omega_j x_j +b \right)&#10;\end{equation} &#10;&#10;&#10;\end{document}"/>
  <p:tag name="IGUANATEXSIZE" val="20"/>
  <p:tag name="IGUANATEXCURSOR" val="14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095,238"/>
  <p:tag name="LATEXADDIN" val="\documentclass{article}&#10;\usepackage{amsmath}&#10;\pagestyle{empty}&#10;\begin{document}&#10;&#10;$input_{o_{1,1}}= w_1\cdot output_{h{1,1}}+w_2\cdot output_{h{1,2}}+w_3\cdot output_{h{1,3}}+w_4\cdot output_{h{1,4}}$&#10;&#10;&#10;\end{document}"/>
  <p:tag name="IGUANATEXSIZE" val="14"/>
  <p:tag name="IGUANATEXCURSOR" val="19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22,4222"/>
  <p:tag name="LATEXADDIN" val="\documentclass{article}&#10;\usepackage{amsmath}&#10;\pagestyle{empty}&#10;\begin{document}&#10;&#10;$\sigma(w)=1/n$&#10;&#10;&#10;\end{document}"/>
  <p:tag name="IGUANATEXSIZE" val="20"/>
  <p:tag name="IGUANATEXCURSOR" val="95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85,1894"/>
  <p:tag name="LATEXADDIN" val="\documentclass{article}&#10;\usepackage{amsmath}&#10;\pagestyle{empty}&#10;\begin{document}&#10;&#10;$\mu (w)= 0$&#10;&#10;&#10;\end{document}"/>
  <p:tag name="IGUANATEXSIZE" val="20"/>
  <p:tag name="IGUANATEXCURSOR" val="9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22,4222"/>
  <p:tag name="LATEXADDIN" val="\documentclass{article}&#10;\usepackage{amsmath}&#10;\pagestyle{empty}&#10;\begin{document}&#10;&#10;$\sigma(w)=1/n$&#10;&#10;&#10;\end{document}"/>
  <p:tag name="IGUANATEXSIZE" val="20"/>
  <p:tag name="IGUANATEXCURSOR" val="95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85,1894"/>
  <p:tag name="LATEXADDIN" val="\documentclass{article}&#10;\usepackage{amsmath}&#10;\pagestyle{empty}&#10;\begin{document}&#10;&#10;$\mu (w)= 0$&#10;&#10;&#10;\end{document}"/>
  <p:tag name="IGUANATEXSIZE" val="20"/>
  <p:tag name="IGUANATEXCURSOR" val="9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146,607"/>
  <p:tag name="LATEXADDIN" val="\documentclass{article}&#10;\usepackage{amsmath}&#10;\pagestyle{empty}&#10;\begin{document}&#10;&#10;\begin{equation*}&#10;\frac{\partial input_{o_{1,1}}}{\partial w_1}\cdot\frac{\partial output}{\partial input_{o_{1,1}}}\cdot\frac{\partial J_{total}(output)}{\partial output} = \frac{\partial J_{total}(output)}{\partial w_1} &#10;\end{equation*}&#10;&#10;\end{document}"/>
  <p:tag name="IGUANATEXSIZE" val="20"/>
  <p:tag name="IGUANATEXCURSOR" val="31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,2265"/>
  <p:tag name="ORIGINALWIDTH" val="1170,604"/>
  <p:tag name="LATEXADDIN" val="\documentclass{article}&#10;\usepackage{amsmath}&#10;\pagestyle{empty}&#10;\begin{document}&#10;&#10;$output=\frac{1}{1+e^{-input_{o_{1,1}}}}$&#10;&#10;&#10;\end{document}"/>
  <p:tag name="IGUANATEXSIZE" val="20"/>
  <p:tag name="IGUANATEXCURSOR" val="12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,2265"/>
  <p:tag name="ORIGINALWIDTH" val="1170,604"/>
  <p:tag name="LATEXADDIN" val="\documentclass{article}&#10;\usepackage{amsmath}&#10;\pagestyle{empty}&#10;\begin{document}&#10;&#10;$output=\frac{1}{1+e^{-input_{o_{1,1}}}}$&#10;&#10;&#10;\end{document}"/>
  <p:tag name="IGUANATEXSIZE" val="20"/>
  <p:tag name="IGUANATEXCURSOR" val="12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pagestyle{empty}&#10;\begin{document}&#10;&#10;$z$&#10;&#10;&#10;\end{document}"/>
  <p:tag name="IGUANATEXSIZE" val="20"/>
  <p:tag name="IGUANATEXCURSOR" val="8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272"/>
  <p:tag name="ORIGINALWIDTH" val="2056,993"/>
  <p:tag name="LATEXADDIN" val="\documentclass{article}&#10;\usepackage{amsmath}&#10;\pagestyle{empty}&#10;\begin{document}&#10;&#10;$w_1(new)=w_1(old)-\alpha\cdot \frac{\partial J_{total}(output)}{\partial w_1} &#10;$&#10;\end{document}"/>
  <p:tag name="IGUANATEXSIZE" val="20"/>
  <p:tag name="IGUANATEXCURSOR" val="16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272"/>
  <p:tag name="ORIGINALWIDTH" val="2056,993"/>
  <p:tag name="LATEXADDIN" val="\documentclass{article}&#10;\usepackage{amsmath}&#10;\pagestyle{empty}&#10;\begin{document}&#10;&#10;$w_1(new)=w_1(old)-\alpha\cdot \frac{\partial J_{total}(output)}{\partial w_1} &#10;$&#10;\end{document}"/>
  <p:tag name="IGUANATEXSIZE" val="20"/>
  <p:tag name="IGUANATEXCURSOR" val="16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961,005"/>
  <p:tag name="LATEXADDIN" val="\documentclass{article}&#10;\usepackage{amsmath}&#10;\pagestyle{empty}&#10;\begin{document}&#10;&#10;$J_{total}(output)=\frac{1}{2}(target-output)^2$&#10;&#10;&#10;\end{document}"/>
  <p:tag name="IGUANATEXSIZE" val="20"/>
  <p:tag name="IGUANATEXCURSOR" val="12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272"/>
  <p:tag name="ORIGINALWIDTH" val="2056,993"/>
  <p:tag name="LATEXADDIN" val="\documentclass{article}&#10;\usepackage{amsmath}&#10;\pagestyle{empty}&#10;\begin{document}&#10;&#10;$w_1(new)=w_1(old)-\alpha\cdot \frac{\partial J_{total}(output)}{\partial w_1} &#10;$&#10;\end{document}"/>
  <p:tag name="IGUANATEXSIZE" val="20"/>
  <p:tag name="IGUANATEXCURSOR" val="16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146,607"/>
  <p:tag name="LATEXADDIN" val="\documentclass{article}&#10;\usepackage{amsmath}&#10;\pagestyle{empty}&#10;\begin{document}&#10;&#10;\begin{equation*}&#10;\frac{\partial input_{o_{1,1}}}{\partial w_1}\cdot\frac{\partial output}{\partial input_{o_{1,1}}}\cdot\frac{\partial J_{total}(output)}{\partial output} = \frac{\partial J_{total}(output)}{\partial w_1} &#10;\end{equation*}&#10;&#10;\end{document}"/>
  <p:tag name="IGUANATEXSIZE" val="20"/>
  <p:tag name="IGUANATEXCURSOR" val="31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961,005"/>
  <p:tag name="LATEXADDIN" val="\documentclass{article}&#10;\usepackage{amsmath}&#10;\pagestyle{empty}&#10;\begin{document}&#10;&#10;$J_{total}(output)=\frac{1}{2}(target-output)^2$&#10;&#10;&#10;\end{document}"/>
  <p:tag name="IGUANATEXSIZE" val="20"/>
  <p:tag name="IGUANATEXCURSOR" val="12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,2265"/>
  <p:tag name="ORIGINALWIDTH" val="1170,604"/>
  <p:tag name="LATEXADDIN" val="\documentclass{article}&#10;\usepackage{amsmath}&#10;\pagestyle{empty}&#10;\begin{document}&#10;&#10;$output=\frac{1}{1+e^{-input_{o_{1,1}}}}$&#10;&#10;&#10;\end{document}"/>
  <p:tag name="IGUANATEXSIZE" val="20"/>
  <p:tag name="IGUANATEXCURSOR" val="12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494</Words>
  <Application>Microsoft Office PowerPoint</Application>
  <PresentationFormat>Breitbild</PresentationFormat>
  <Paragraphs>149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Symbol</vt:lpstr>
      <vt:lpstr>Wingdings</vt:lpstr>
      <vt:lpstr>Calibri</vt:lpstr>
      <vt:lpstr>Open Sans</vt:lpstr>
      <vt:lpstr>MS PGothic</vt:lpstr>
      <vt:lpstr>Cambria Math</vt:lpstr>
      <vt:lpstr>TUD_2018_16zu9</vt:lpstr>
      <vt:lpstr>PowerPoint-Präsentation</vt:lpstr>
      <vt:lpstr>Neural Networks  &amp; Deep Learning  </vt:lpstr>
      <vt:lpstr>Regression: Boston Housing Dataset</vt:lpstr>
      <vt:lpstr>Classification:   </vt:lpstr>
      <vt:lpstr>PowerPoint-Präsentation</vt:lpstr>
      <vt:lpstr>Multilayer Perceptron Loss functions </vt:lpstr>
      <vt:lpstr>Multilayer Perceptron Loss functions </vt:lpstr>
      <vt:lpstr>Multilayer Perceptron Forward Pass </vt:lpstr>
      <vt:lpstr>Multilayer Perceptron Backward Pass </vt:lpstr>
      <vt:lpstr>PowerPoint-Präsentation</vt:lpstr>
      <vt:lpstr>Neuron Saturation</vt:lpstr>
      <vt:lpstr>Optimizer – The “learning” Backbone Update rules    </vt:lpstr>
      <vt:lpstr>Optimizer – The “learning” Backbone Update rules    </vt:lpstr>
      <vt:lpstr>Multilayer Perceptron Decision Layers</vt:lpstr>
      <vt:lpstr>3. Exercise Let‘s train our first classifier from scratch!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250</cp:revision>
  <dcterms:created xsi:type="dcterms:W3CDTF">2018-06-15T09:17:35Z</dcterms:created>
  <dcterms:modified xsi:type="dcterms:W3CDTF">2020-10-16T20:26:15Z</dcterms:modified>
</cp:coreProperties>
</file>